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7" r:id="rId4"/>
    <p:sldId id="275" r:id="rId5"/>
    <p:sldId id="260" r:id="rId6"/>
    <p:sldId id="268" r:id="rId7"/>
    <p:sldId id="261" r:id="rId8"/>
    <p:sldId id="264" r:id="rId9"/>
    <p:sldId id="262" r:id="rId10"/>
    <p:sldId id="269" r:id="rId11"/>
    <p:sldId id="263" r:id="rId12"/>
    <p:sldId id="288" r:id="rId13"/>
    <p:sldId id="294" r:id="rId14"/>
    <p:sldId id="270" r:id="rId15"/>
    <p:sldId id="271" r:id="rId16"/>
    <p:sldId id="272" r:id="rId17"/>
    <p:sldId id="274" r:id="rId18"/>
    <p:sldId id="273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77" r:id="rId28"/>
    <p:sldId id="285" r:id="rId29"/>
    <p:sldId id="265" r:id="rId30"/>
    <p:sldId id="287" r:id="rId31"/>
    <p:sldId id="286" r:id="rId32"/>
    <p:sldId id="295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4C"/>
    <a:srgbClr val="4DB6AC"/>
    <a:srgbClr val="42C5BF"/>
    <a:srgbClr val="66FFFF"/>
    <a:srgbClr val="F5C636"/>
    <a:srgbClr val="00CC99"/>
    <a:srgbClr val="00FFC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912" autoAdjust="0"/>
  </p:normalViewPr>
  <p:slideViewPr>
    <p:cSldViewPr snapToGrid="0">
      <p:cViewPr varScale="1">
        <p:scale>
          <a:sx n="54" d="100"/>
          <a:sy n="54" d="100"/>
        </p:scale>
        <p:origin x="-121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\\10.93.19.22\4600&#31574;&#30053;&#35215;&#21123;&#37096;&#23560;&#29992;\1.&#26371;&#35696;\1-7&#31574;&#35215;&#22577;&#21578;&#26376;&#26371;\201801\------------------&#20316;&#26989;&#21312;-----------------------\&#31574;&#35215;&amp;&#35657;&#21048;&#26376;&#26371;&#24213;&#31295;%202017.xlsm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doublepluse\Google%20&#38642;&#31471;&#30828;&#30879;\team%20sharing\20180301&#35657;&#21048;&#20837;&#38272;&#31777;&#20171;\2011-2016%20&#21048;&#21830;&#25910;&#20837;&#32080;&#27083;_V1_201600524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\\10.93.19.22\4600&#31574;&#30053;&#35215;&#21123;&#37096;&#23560;&#29992;\1.&#26371;&#35696;\1-7&#31574;&#35215;&#22577;&#21578;&#26376;&#26371;\201801\------------------&#20316;&#26989;&#21312;-----------------------\&#31574;&#35215;&amp;&#35657;&#21048;&#26376;&#26371;&#24213;&#31295;%202017.xlsm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10.93.19.22\4600&#31574;&#30053;&#35215;&#21123;&#37096;&#23560;&#29992;\1.&#26371;&#35696;\1-7&#31574;&#35215;&#22577;&#21578;&#26376;&#26371;\201801\------------------&#20316;&#26989;&#21312;-----------------------\&#31574;&#35215;&amp;&#35657;&#21048;&#26376;&#26371;&#24213;&#31295;%202017.xlsm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10.93.19.22\4600&#31574;&#30053;&#35215;&#21123;&#37096;&#23560;&#29992;\1.&#26371;&#35696;\1-7&#31574;&#35215;&#22577;&#21578;&#26376;&#26371;\201801\------------------&#20316;&#26989;&#21312;-----------------------\&#31574;&#35215;&amp;&#35657;&#21048;&#26376;&#26371;&#24213;&#31295;%202017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pivotSource>
    <c:name>[策規&amp;證券月會底稿 2017.xlsm]市場!樞紐分析表15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circle"/>
          <c:size val="5"/>
          <c:spPr>
            <a:noFill/>
            <a:ln w="9525">
              <a:solidFill>
                <a:srgbClr val="FF000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ctr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0070C0"/>
          </a:solidFill>
          <a:ln>
            <a:noFill/>
          </a:ln>
          <a:effectLst/>
        </c:spPr>
      </c:pivotFmt>
      <c:pivotFmt>
        <c:idx val="8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ctr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circle"/>
          <c:size val="5"/>
          <c:spPr>
            <a:noFill/>
            <a:ln w="9525">
              <a:solidFill>
                <a:srgbClr val="FF000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ctr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circle"/>
          <c:size val="5"/>
          <c:spPr>
            <a:noFill/>
            <a:ln w="9525">
              <a:solidFill>
                <a:srgbClr val="FF000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2345679012345705E-2"/>
          <c:y val="0.1245162056742011"/>
          <c:w val="0.90993827160493823"/>
          <c:h val="0.71252920745614579"/>
        </c:manualLayout>
      </c:layout>
      <c:barChart>
        <c:barDir val="col"/>
        <c:grouping val="clustered"/>
        <c:ser>
          <c:idx val="1"/>
          <c:order val="1"/>
          <c:tx>
            <c:strRef>
              <c:f>市場!$U$24</c:f>
              <c:strCache>
                <c:ptCount val="1"/>
                <c:pt idx="0">
                  <c:v> 證券商受託買賣人數</c:v>
                </c:pt>
              </c:strCache>
            </c:strRef>
          </c:tx>
          <c:spPr>
            <a:solidFill>
              <a:srgbClr val="4DB6AC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0"/>
                  <c:y val="0.32563327346074245"/>
                </c:manualLayout>
              </c:layout>
              <c:dLblPos val="outEnd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6.1728395061728392E-3"/>
                  <c:y val="0.23138226732215697"/>
                </c:manualLayout>
              </c:layout>
              <c:dLblPos val="outEnd"/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市場!$S$25:$S$33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市場!$U$25:$U$33</c:f>
              <c:numCache>
                <c:formatCode>_-* #,##0_-;\-* #,##0_-;_-* "-"??_-;_-@_-</c:formatCode>
                <c:ptCount val="9"/>
                <c:pt idx="0">
                  <c:v>18598</c:v>
                </c:pt>
                <c:pt idx="1">
                  <c:v>19575</c:v>
                </c:pt>
                <c:pt idx="2">
                  <c:v>19390</c:v>
                </c:pt>
                <c:pt idx="3">
                  <c:v>18096</c:v>
                </c:pt>
                <c:pt idx="4">
                  <c:v>17183</c:v>
                </c:pt>
                <c:pt idx="5">
                  <c:v>17245</c:v>
                </c:pt>
                <c:pt idx="6">
                  <c:v>16796</c:v>
                </c:pt>
                <c:pt idx="7">
                  <c:v>15939</c:v>
                </c:pt>
                <c:pt idx="8">
                  <c:v>15421</c:v>
                </c:pt>
              </c:numCache>
            </c:numRef>
          </c:val>
        </c:ser>
        <c:gapWidth val="15"/>
        <c:overlap val="-27"/>
        <c:axId val="79163776"/>
        <c:axId val="79149696"/>
      </c:barChart>
      <c:lineChart>
        <c:grouping val="standard"/>
        <c:ser>
          <c:idx val="0"/>
          <c:order val="0"/>
          <c:tx>
            <c:strRef>
              <c:f>市場!$T$24</c:f>
              <c:strCache>
                <c:ptCount val="1"/>
                <c:pt idx="0">
                  <c:v> 證券商總家數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858972489549918E-2"/>
                  <c:y val="-4.1676564134571062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2025371828521501E-2"/>
                  <c:y val="-5.433386581143472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9164722465247404E-2"/>
                  <c:y val="-4.1019757955011865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1386944687469697E-2"/>
                  <c:y val="-9.262328388115958E-3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8.6052766381871943E-3"/>
                  <c:y val="-6.2515054478342269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4.4299844463886455E-2"/>
                  <c:y val="-4.6153055578054061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9.2592592592592657E-3"/>
                  <c:y val="-4.0442244956715487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2.5379848352289305E-2"/>
                  <c:y val="-5.3562373786014576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1604938271605059E-2"/>
                  <c:y val="-5.2637740423391553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3.7289532098811182E-2"/>
                  <c:y val="-2.9173692089893209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市場!$S$25:$S$33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市場!$T$25:$T$33</c:f>
              <c:numCache>
                <c:formatCode>_-* #,##0_-;\-* #,##0_-;_-* "-"??_-;_-@_-</c:formatCode>
                <c:ptCount val="9"/>
                <c:pt idx="0">
                  <c:v>1056</c:v>
                </c:pt>
                <c:pt idx="1">
                  <c:v>1072</c:v>
                </c:pt>
                <c:pt idx="2">
                  <c:v>1086</c:v>
                </c:pt>
                <c:pt idx="3">
                  <c:v>1084</c:v>
                </c:pt>
                <c:pt idx="4">
                  <c:v>1040</c:v>
                </c:pt>
                <c:pt idx="5">
                  <c:v>1012</c:v>
                </c:pt>
                <c:pt idx="6">
                  <c:v>1009</c:v>
                </c:pt>
                <c:pt idx="7">
                  <c:v>953</c:v>
                </c:pt>
                <c:pt idx="8">
                  <c:v>925</c:v>
                </c:pt>
              </c:numCache>
            </c:numRef>
          </c:val>
        </c:ser>
        <c:marker val="1"/>
        <c:axId val="79129984"/>
        <c:axId val="79148160"/>
      </c:lineChart>
      <c:catAx>
        <c:axId val="791299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9148160"/>
        <c:crosses val="autoZero"/>
        <c:auto val="1"/>
        <c:lblAlgn val="ctr"/>
        <c:lblOffset val="100"/>
      </c:catAx>
      <c:valAx>
        <c:axId val="79148160"/>
        <c:scaling>
          <c:orientation val="minMax"/>
          <c:max val="1100"/>
          <c:min val="800"/>
        </c:scaling>
        <c:axPos val="l"/>
        <c:numFmt formatCode="_-* #,##0_-;\-* #,##0_-;_-* &quot;-&quot;??_-;_-@_-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9129984"/>
        <c:crosses val="autoZero"/>
        <c:crossBetween val="between"/>
      </c:valAx>
      <c:valAx>
        <c:axId val="79149696"/>
        <c:scaling>
          <c:orientation val="minMax"/>
          <c:min val="11000"/>
        </c:scaling>
        <c:axPos val="r"/>
        <c:numFmt formatCode="_-* #,##0_-;\-* #,##0_-;_-* &quot;-&quot;??_-;_-@_-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9163776"/>
        <c:crosses val="max"/>
        <c:crossBetween val="between"/>
      </c:valAx>
      <c:catAx>
        <c:axId val="79163776"/>
        <c:scaling>
          <c:orientation val="minMax"/>
        </c:scaling>
        <c:delete val="1"/>
        <c:axPos val="b"/>
        <c:numFmt formatCode="General" sourceLinked="1"/>
        <c:tickLblPos val="none"/>
        <c:crossAx val="79149696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273962282492465"/>
          <c:y val="0"/>
          <c:w val="0.80545389333432105"/>
          <c:h val="9.0877527593587207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chart>
    <c:title>
      <c:tx>
        <c:rich>
          <a:bodyPr/>
          <a:lstStyle/>
          <a:p>
            <a:pPr>
              <a:defRPr/>
            </a:pPr>
            <a:r>
              <a:rPr lang="en-US" altLang="zh-TW" dirty="0" smtClean="0"/>
              <a:t>2017</a:t>
            </a:r>
            <a:r>
              <a:rPr lang="zh-TW" altLang="en-US" dirty="0" smtClean="0"/>
              <a:t>年證券商前</a:t>
            </a:r>
            <a:r>
              <a:rPr lang="en-US" altLang="zh-TW" dirty="0" smtClean="0"/>
              <a:t>15</a:t>
            </a:r>
            <a:r>
              <a:rPr lang="zh-TW" altLang="en-US" dirty="0" smtClean="0"/>
              <a:t>大經紀市占率</a:t>
            </a:r>
            <a:endParaRPr lang="en-US" altLang="zh-TW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Sheet1!$C$1</c:f>
              <c:strCache>
                <c:ptCount val="1"/>
                <c:pt idx="0">
                  <c:v>市佔%</c:v>
                </c:pt>
              </c:strCache>
            </c:strRef>
          </c:tx>
          <c:spPr>
            <a:solidFill>
              <a:srgbClr val="4DB6AC"/>
            </a:solidFill>
            <a:ln>
              <a:noFill/>
            </a:ln>
          </c:spPr>
          <c:dPt>
            <c:idx val="13"/>
            <c:spPr>
              <a:solidFill>
                <a:srgbClr val="FF614C"/>
              </a:solidFill>
              <a:ln>
                <a:noFill/>
              </a:ln>
            </c:spPr>
          </c:dPt>
          <c:cat>
            <c:strRef>
              <c:f>Sheet1!$B$2:$B$16</c:f>
              <c:strCache>
                <c:ptCount val="15"/>
                <c:pt idx="0">
                  <c:v>元大</c:v>
                </c:pt>
                <c:pt idx="1">
                  <c:v>凱基</c:v>
                </c:pt>
                <c:pt idx="2">
                  <c:v>富邦</c:v>
                </c:pt>
                <c:pt idx="3">
                  <c:v>永豐金</c:v>
                </c:pt>
                <c:pt idx="4">
                  <c:v>群益金鼎</c:v>
                </c:pt>
                <c:pt idx="5">
                  <c:v>元富</c:v>
                </c:pt>
                <c:pt idx="6">
                  <c:v>日盛</c:v>
                </c:pt>
                <c:pt idx="7">
                  <c:v>統一</c:v>
                </c:pt>
                <c:pt idx="8">
                  <c:v>兆豐</c:v>
                </c:pt>
                <c:pt idx="9">
                  <c:v>華南永昌</c:v>
                </c:pt>
                <c:pt idx="10">
                  <c:v>國票</c:v>
                </c:pt>
                <c:pt idx="11">
                  <c:v>新光</c:v>
                </c:pt>
                <c:pt idx="12">
                  <c:v>玉山</c:v>
                </c:pt>
                <c:pt idx="13">
                  <c:v>國泰綜合</c:v>
                </c:pt>
                <c:pt idx="14">
                  <c:v>第一金</c:v>
                </c:pt>
              </c:strCache>
            </c:str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12.4</c:v>
                </c:pt>
                <c:pt idx="1">
                  <c:v>8.2800000000000011</c:v>
                </c:pt>
                <c:pt idx="2">
                  <c:v>6.21</c:v>
                </c:pt>
                <c:pt idx="3">
                  <c:v>5.14</c:v>
                </c:pt>
                <c:pt idx="4">
                  <c:v>4.4000000000000004</c:v>
                </c:pt>
                <c:pt idx="5">
                  <c:v>3.77</c:v>
                </c:pt>
                <c:pt idx="6">
                  <c:v>3.46</c:v>
                </c:pt>
                <c:pt idx="7">
                  <c:v>3.18</c:v>
                </c:pt>
                <c:pt idx="8">
                  <c:v>3.06</c:v>
                </c:pt>
                <c:pt idx="9">
                  <c:v>3.05</c:v>
                </c:pt>
                <c:pt idx="10">
                  <c:v>2.0699999999999998</c:v>
                </c:pt>
                <c:pt idx="11">
                  <c:v>1.9900000000000002</c:v>
                </c:pt>
                <c:pt idx="12">
                  <c:v>1.76</c:v>
                </c:pt>
                <c:pt idx="13">
                  <c:v>1.75</c:v>
                </c:pt>
                <c:pt idx="14">
                  <c:v>1.53</c:v>
                </c:pt>
              </c:numCache>
            </c:numRef>
          </c:val>
        </c:ser>
        <c:axId val="79323904"/>
        <c:axId val="79325440"/>
      </c:barChart>
      <c:catAx>
        <c:axId val="79323904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/>
            </a:pPr>
            <a:endParaRPr lang="zh-TW"/>
          </a:p>
        </c:txPr>
        <c:crossAx val="79325440"/>
        <c:crosses val="autoZero"/>
        <c:auto val="1"/>
        <c:lblAlgn val="ctr"/>
        <c:lblOffset val="100"/>
      </c:catAx>
      <c:valAx>
        <c:axId val="79325440"/>
        <c:scaling>
          <c:orientation val="minMax"/>
        </c:scaling>
        <c:axPos val="l"/>
        <c:majorGridlines/>
        <c:numFmt formatCode="General" sourceLinked="1"/>
        <c:tickLblPos val="nextTo"/>
        <c:crossAx val="79323904"/>
        <c:crosses val="autoZero"/>
        <c:crossBetween val="between"/>
      </c:valAx>
    </c:plotArea>
    <c:plotVisOnly val="1"/>
  </c:chart>
  <c:txPr>
    <a:bodyPr/>
    <a:lstStyle/>
    <a:p>
      <a:pPr>
        <a:defRPr>
          <a:latin typeface="微軟正黑體" pitchFamily="34" charset="-120"/>
          <a:ea typeface="微軟正黑體" pitchFamily="34" charset="-120"/>
        </a:defRPr>
      </a:pPr>
      <a:endParaRPr lang="zh-TW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chart>
    <c:autoTitleDeleted val="1"/>
    <c:plotArea>
      <c:layout>
        <c:manualLayout>
          <c:layoutTarget val="inner"/>
          <c:xMode val="edge"/>
          <c:yMode val="edge"/>
          <c:x val="2.8373017646107852E-2"/>
          <c:y val="0.1678595647009386"/>
          <c:w val="0.91488094706167644"/>
          <c:h val="0.77915786152168109"/>
        </c:manualLayout>
      </c:layout>
      <c:barChart>
        <c:barDir val="col"/>
        <c:grouping val="stacked"/>
        <c:ser>
          <c:idx val="0"/>
          <c:order val="0"/>
          <c:tx>
            <c:strRef>
              <c:f>整體歷年收入!$S$234</c:f>
              <c:strCache>
                <c:ptCount val="1"/>
                <c:pt idx="0">
                  <c:v>經紀</c:v>
                </c:pt>
              </c:strCache>
            </c:strRef>
          </c:tx>
          <c:spPr>
            <a:solidFill>
              <a:srgbClr val="42C5BF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整體歷年收入!$T$233:$X$233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整體歷年收入!$T$234:$X$234</c:f>
              <c:numCache>
                <c:formatCode>#,##0_);[Red]\(#,##0\)</c:formatCode>
                <c:ptCount val="5"/>
                <c:pt idx="0">
                  <c:v>562.26295374000006</c:v>
                </c:pt>
                <c:pt idx="1">
                  <c:v>432.54217701000005</c:v>
                </c:pt>
                <c:pt idx="2">
                  <c:v>413.38551205999994</c:v>
                </c:pt>
                <c:pt idx="3">
                  <c:v>486.35902235999998</c:v>
                </c:pt>
                <c:pt idx="4" formatCode="0">
                  <c:v>446.33835480999988</c:v>
                </c:pt>
              </c:numCache>
            </c:numRef>
          </c:val>
        </c:ser>
        <c:ser>
          <c:idx val="1"/>
          <c:order val="1"/>
          <c:tx>
            <c:strRef>
              <c:f>整體歷年收入!$S$235</c:f>
              <c:strCache>
                <c:ptCount val="1"/>
                <c:pt idx="0">
                  <c:v>自營</c:v>
                </c:pt>
              </c:strCache>
            </c:strRef>
          </c:tx>
          <c:spPr>
            <a:solidFill>
              <a:srgbClr val="FF614C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整體歷年收入!$T$233:$X$233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整體歷年收入!$T$235:$X$235</c:f>
              <c:numCache>
                <c:formatCode>#,##0_);[Red]\(#,##0\)</c:formatCode>
                <c:ptCount val="5"/>
                <c:pt idx="0">
                  <c:v>-8.2969801600000039</c:v>
                </c:pt>
                <c:pt idx="1">
                  <c:v>97.514616409999945</c:v>
                </c:pt>
                <c:pt idx="2">
                  <c:v>141.51248239</c:v>
                </c:pt>
                <c:pt idx="3">
                  <c:v>151.10010524999998</c:v>
                </c:pt>
                <c:pt idx="4" formatCode="0">
                  <c:v>132.32071561000004</c:v>
                </c:pt>
              </c:numCache>
            </c:numRef>
          </c:val>
        </c:ser>
        <c:ser>
          <c:idx val="2"/>
          <c:order val="2"/>
          <c:tx>
            <c:strRef>
              <c:f>整體歷年收入!$S$236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整體歷年收入!$T$233:$X$233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整體歷年收入!$T$236:$X$236</c:f>
              <c:numCache>
                <c:formatCode>#,##0_);[Red]\(#,##0\)</c:formatCode>
                <c:ptCount val="5"/>
                <c:pt idx="0">
                  <c:v>125.50195482399998</c:v>
                </c:pt>
                <c:pt idx="1">
                  <c:v>82.344849749999995</c:v>
                </c:pt>
                <c:pt idx="2">
                  <c:v>73.193111384000005</c:v>
                </c:pt>
                <c:pt idx="3">
                  <c:v>142.43058175000002</c:v>
                </c:pt>
                <c:pt idx="4" formatCode="0">
                  <c:v>143.23728026999999</c:v>
                </c:pt>
              </c:numCache>
            </c:numRef>
          </c:val>
        </c:ser>
        <c:ser>
          <c:idx val="3"/>
          <c:order val="3"/>
          <c:tx>
            <c:strRef>
              <c:f>整體歷年收入!$S$237</c:f>
              <c:strCache>
                <c:ptCount val="1"/>
                <c:pt idx="0">
                  <c:v>承銷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整體歷年收入!$T$233:$X$233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整體歷年收入!$T$237:$X$237</c:f>
              <c:numCache>
                <c:formatCode>#,##0_);[Red]\(#,##0\)</c:formatCode>
                <c:ptCount val="5"/>
                <c:pt idx="0">
                  <c:v>32.946447239999991</c:v>
                </c:pt>
                <c:pt idx="1">
                  <c:v>48.901703619999985</c:v>
                </c:pt>
                <c:pt idx="2">
                  <c:v>57.777630040000012</c:v>
                </c:pt>
                <c:pt idx="3">
                  <c:v>47.576769420000005</c:v>
                </c:pt>
                <c:pt idx="4" formatCode="0">
                  <c:v>57.910809159999964</c:v>
                </c:pt>
              </c:numCache>
            </c:numRef>
          </c:val>
        </c:ser>
        <c:dLbls>
          <c:showVal val="1"/>
        </c:dLbls>
        <c:gapWidth val="79"/>
        <c:overlap val="100"/>
        <c:axId val="79529088"/>
        <c:axId val="79530624"/>
      </c:barChart>
      <c:barChart>
        <c:barDir val="col"/>
        <c:grouping val="stacked"/>
        <c:ser>
          <c:idx val="4"/>
          <c:order val="4"/>
          <c:tx>
            <c:strRef>
              <c:f>整體歷年收入!$S$238</c:f>
              <c:strCache>
                <c:ptCount val="1"/>
              </c:strCache>
            </c:strRef>
          </c:tx>
          <c:spPr>
            <a:noFill/>
            <a:ln>
              <a:noFill/>
            </a:ln>
            <a:effectLst/>
          </c:spPr>
          <c:dLbls>
            <c:dLbl>
              <c:idx val="0"/>
              <c:layout>
                <c:manualLayout>
                  <c:x val="1.190476190476191E-3"/>
                  <c:y val="-0.32574467338622792"/>
                </c:manualLayout>
              </c:layout>
              <c:dLblPos val="ct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0.30282933283880586"/>
                </c:manualLayout>
              </c:layout>
              <c:dLblPos val="ct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9879077615298112E-3"/>
                  <c:y val="-0.31246259717217106"/>
                </c:manualLayout>
              </c:layout>
              <c:dLblPos val="ct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2260029996250467E-3"/>
                  <c:y val="-0.34844930507174832"/>
                </c:manualLayout>
              </c:layout>
              <c:dLblPos val="ct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整體歷年收入!$T$233:$X$233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整體歷年收入!$T$238:$X$238</c:f>
              <c:numCache>
                <c:formatCode>#,##0_);[Red]\(#,##0\)</c:formatCode>
                <c:ptCount val="5"/>
                <c:pt idx="0">
                  <c:v>712.4143756440003</c:v>
                </c:pt>
                <c:pt idx="1">
                  <c:v>661.30334678999998</c:v>
                </c:pt>
                <c:pt idx="2">
                  <c:v>685.86873587399998</c:v>
                </c:pt>
                <c:pt idx="3">
                  <c:v>827.46647877999999</c:v>
                </c:pt>
                <c:pt idx="4">
                  <c:v>779.80715984999949</c:v>
                </c:pt>
              </c:numCache>
            </c:numRef>
          </c:val>
        </c:ser>
        <c:gapWidth val="79"/>
        <c:overlap val="100"/>
        <c:axId val="79550336"/>
        <c:axId val="79548800"/>
      </c:barChart>
      <c:catAx>
        <c:axId val="795290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9530624"/>
        <c:crosses val="autoZero"/>
        <c:auto val="1"/>
        <c:lblAlgn val="ctr"/>
        <c:lblOffset val="100"/>
      </c:catAx>
      <c:valAx>
        <c:axId val="79530624"/>
        <c:scaling>
          <c:orientation val="minMax"/>
        </c:scaling>
        <c:delete val="1"/>
        <c:axPos val="l"/>
        <c:numFmt formatCode="#,##0_);[Red]\(#,##0\)" sourceLinked="1"/>
        <c:majorTickMark val="none"/>
        <c:tickLblPos val="none"/>
        <c:crossAx val="79529088"/>
        <c:crosses val="autoZero"/>
        <c:crossBetween val="between"/>
      </c:valAx>
      <c:valAx>
        <c:axId val="79548800"/>
        <c:scaling>
          <c:orientation val="minMax"/>
        </c:scaling>
        <c:delete val="1"/>
        <c:axPos val="r"/>
        <c:numFmt formatCode="#,##0_);[Red]\(#,##0\)" sourceLinked="1"/>
        <c:tickLblPos val="none"/>
        <c:crossAx val="79550336"/>
        <c:crosses val="max"/>
        <c:crossBetween val="between"/>
      </c:valAx>
      <c:catAx>
        <c:axId val="79550336"/>
        <c:scaling>
          <c:orientation val="minMax"/>
        </c:scaling>
        <c:delete val="1"/>
        <c:axPos val="b"/>
        <c:numFmt formatCode="General" sourceLinked="1"/>
        <c:tickLblPos val="none"/>
        <c:crossAx val="79548800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6002624671916031E-2"/>
          <c:y val="3.6602795751740476E-2"/>
          <c:w val="0.45425800997616678"/>
          <c:h val="8.3719250353418734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</c:chart>
  <c:spPr>
    <a:noFill/>
    <a:ln w="9525" cap="rnd" cmpd="sng" algn="ctr">
      <a:noFill/>
      <a:miter lim="800000"/>
    </a:ln>
    <a:effectLst/>
  </c:spPr>
  <c:txPr>
    <a:bodyPr/>
    <a:lstStyle/>
    <a:p>
      <a:pPr>
        <a:defRPr sz="14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pivotSource>
    <c:name>[策規&amp;證券月會底稿 2017.xlsm]日均量!樞紐分析表7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1295567220764075E-2"/>
          <c:y val="0.23825252802316313"/>
          <c:w val="0.98870443277923592"/>
          <c:h val="0.63913264830377281"/>
        </c:manualLayout>
      </c:layout>
      <c:barChart>
        <c:barDir val="col"/>
        <c:grouping val="clustered"/>
        <c:ser>
          <c:idx val="0"/>
          <c:order val="0"/>
          <c:tx>
            <c:strRef>
              <c:f>日均量!$B$4</c:f>
              <c:strCache>
                <c:ptCount val="1"/>
                <c:pt idx="0">
                  <c:v>合計</c:v>
                </c:pt>
              </c:strCache>
            </c:strRef>
          </c:tx>
          <c:spPr>
            <a:solidFill>
              <a:srgbClr val="42C5BF"/>
            </a:solidFill>
            <a:ln>
              <a:noFill/>
            </a:ln>
            <a:effectLst/>
          </c:spPr>
          <c:dPt>
            <c:idx val="8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</c:dPt>
          <c:dLbls>
            <c:dLbl>
              <c:idx val="8"/>
              <c:layout>
                <c:manualLayout>
                  <c:x val="-3.3158751312656336E-3"/>
                  <c:y val="-1.515019157723321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3.0864197530864204E-3"/>
                  <c:y val="-0.11742039850245155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日均量!$A$5:$A$13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日均量!$B$5:$B$13</c:f>
              <c:numCache>
                <c:formatCode>_-* #,##0_-;\-* #,##0_-;_-* "-"??_-;_-@_-</c:formatCode>
                <c:ptCount val="9"/>
                <c:pt idx="0">
                  <c:v>1409.495922340338</c:v>
                </c:pt>
                <c:pt idx="1">
                  <c:v>1377.0332449079324</c:v>
                </c:pt>
                <c:pt idx="2">
                  <c:v>1256.3673784531502</c:v>
                </c:pt>
                <c:pt idx="3">
                  <c:v>951.06527709630018</c:v>
                </c:pt>
                <c:pt idx="4">
                  <c:v>963.55747298926917</c:v>
                </c:pt>
                <c:pt idx="5">
                  <c:v>1192.0424635718248</c:v>
                </c:pt>
                <c:pt idx="6">
                  <c:v>1161.9263962812911</c:v>
                </c:pt>
                <c:pt idx="7">
                  <c:v>987.43933343518938</c:v>
                </c:pt>
                <c:pt idx="8">
                  <c:v>1370.2359782237986</c:v>
                </c:pt>
              </c:numCache>
            </c:numRef>
          </c:val>
        </c:ser>
        <c:gapWidth val="89"/>
        <c:overlap val="-27"/>
        <c:axId val="79427840"/>
        <c:axId val="79831040"/>
      </c:barChart>
      <c:catAx>
        <c:axId val="7942784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79831040"/>
        <c:crosses val="autoZero"/>
        <c:auto val="1"/>
        <c:lblAlgn val="ctr"/>
        <c:lblOffset val="100"/>
        <c:tickLblSkip val="1"/>
      </c:catAx>
      <c:valAx>
        <c:axId val="79831040"/>
        <c:scaling>
          <c:orientation val="minMax"/>
        </c:scaling>
        <c:delete val="1"/>
        <c:axPos val="l"/>
        <c:numFmt formatCode="_-* #,##0_-;\-* #,##0_-;_-* &quot;-&quot;??_-;_-@_-" sourceLinked="1"/>
        <c:tickLblPos val="none"/>
        <c:crossAx val="7942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TW"/>
  <c:pivotSource>
    <c:name>[策規&amp;證券月會底稿 2017.xlsm]投資人!樞紐分析表14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t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dLblPos val="b"/>
          <c:showVal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443205016039661"/>
          <c:y val="0.17364505844845909"/>
          <c:w val="0.8884649257560111"/>
          <c:h val="0.6755185888692713"/>
        </c:manualLayout>
      </c:layout>
      <c:lineChart>
        <c:grouping val="standard"/>
        <c:ser>
          <c:idx val="0"/>
          <c:order val="0"/>
          <c:tx>
            <c:strRef>
              <c:f>投資人!$W$12</c:f>
              <c:strCache>
                <c:ptCount val="1"/>
                <c:pt idx="0">
                  <c:v> 自然人比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0.16120351753691181"/>
                  <c:y val="-8.1211309797752512E-2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2.6378757415131043E-2"/>
                  <c:y val="-0.1679597011053747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0070C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elete val="1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t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投資人!$V$13:$V$21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
</c:v>
                </c:pt>
              </c:strCache>
            </c:strRef>
          </c:cat>
          <c:val>
            <c:numRef>
              <c:f>投資人!$W$13:$W$21</c:f>
              <c:numCache>
                <c:formatCode>0.0%</c:formatCode>
                <c:ptCount val="9"/>
                <c:pt idx="0">
                  <c:v>0.74567212951324591</c:v>
                </c:pt>
                <c:pt idx="1">
                  <c:v>0.71151713231960767</c:v>
                </c:pt>
                <c:pt idx="2">
                  <c:v>0.65544256614303564</c:v>
                </c:pt>
                <c:pt idx="3">
                  <c:v>0.64699001448150073</c:v>
                </c:pt>
                <c:pt idx="4">
                  <c:v>0.63583451917434264</c:v>
                </c:pt>
                <c:pt idx="5">
                  <c:v>0.6424353929486577</c:v>
                </c:pt>
                <c:pt idx="6">
                  <c:v>0.58919827644486755</c:v>
                </c:pt>
                <c:pt idx="7">
                  <c:v>0.57848761486814715</c:v>
                </c:pt>
                <c:pt idx="8">
                  <c:v>0.64501313395350734</c:v>
                </c:pt>
              </c:numCache>
            </c:numRef>
          </c:val>
        </c:ser>
        <c:ser>
          <c:idx val="1"/>
          <c:order val="1"/>
          <c:tx>
            <c:strRef>
              <c:f>投資人!$X$12</c:f>
              <c:strCache>
                <c:ptCount val="1"/>
                <c:pt idx="0">
                  <c:v> 法人比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0.13189378707565522"/>
                  <c:y val="0.15347519392169501"/>
                </c:manualLayout>
              </c:layout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C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elete val="1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b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投資人!$V$13:$V$21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
</c:v>
                </c:pt>
              </c:strCache>
            </c:strRef>
          </c:cat>
          <c:val>
            <c:numRef>
              <c:f>投資人!$X$13:$X$21</c:f>
              <c:numCache>
                <c:formatCode>0.0%</c:formatCode>
                <c:ptCount val="9"/>
                <c:pt idx="0">
                  <c:v>0.25432787048675431</c:v>
                </c:pt>
                <c:pt idx="1">
                  <c:v>0.28848286768039294</c:v>
                </c:pt>
                <c:pt idx="2">
                  <c:v>0.34455743385696458</c:v>
                </c:pt>
                <c:pt idx="3">
                  <c:v>0.35300998551850032</c:v>
                </c:pt>
                <c:pt idx="4">
                  <c:v>0.36416548082565786</c:v>
                </c:pt>
                <c:pt idx="5">
                  <c:v>0.35756460705134296</c:v>
                </c:pt>
                <c:pt idx="6">
                  <c:v>0.41080172355513295</c:v>
                </c:pt>
                <c:pt idx="7">
                  <c:v>0.42151238513185341</c:v>
                </c:pt>
                <c:pt idx="8">
                  <c:v>0.35498686604649343</c:v>
                </c:pt>
              </c:numCache>
            </c:numRef>
          </c:val>
        </c:ser>
        <c:marker val="1"/>
        <c:axId val="88501632"/>
        <c:axId val="88523904"/>
      </c:lineChart>
      <c:catAx>
        <c:axId val="88501632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8523904"/>
        <c:crosses val="autoZero"/>
        <c:auto val="1"/>
        <c:lblAlgn val="ctr"/>
        <c:lblOffset val="100"/>
      </c:catAx>
      <c:valAx>
        <c:axId val="88523904"/>
        <c:scaling>
          <c:orientation val="minMax"/>
        </c:scaling>
        <c:axPos val="l"/>
        <c:numFmt formatCode="0.0%" sourceLinked="1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85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76957289953086"/>
          <c:y val="8.6416025839490596E-2"/>
          <c:w val="0.78653901252851288"/>
          <c:h val="8.2183378219798722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TW"/>
  <c:pivotSource>
    <c:name>[策規&amp;證券月會底稿 2017.xlsm]投資人!樞紐分析表17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6.7822155237377724E-2"/>
              <c:y val="-7.317073170731712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0.10298919869379541"/>
              <c:y val="8.29268292682928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0"/>
              <c:y val="-0.2146341463414635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0"/>
              <c:y val="0.141463414634146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6.7822155237377724E-2"/>
              <c:y val="-7.317073170731712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0"/>
              <c:y val="-0.2146341463414635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0.10298919869379541"/>
              <c:y val="8.29268292682928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0"/>
              <c:y val="0.141463414634146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-6.7822155237377724E-2"/>
              <c:y val="-7.317073170731712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layout>
            <c:manualLayout>
              <c:x val="0"/>
              <c:y val="-0.2146341463414635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0.10298919869379541"/>
              <c:y val="8.292682926829282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0"/>
              <c:y val="0.1414634146341464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  <c:showVal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388182193748883"/>
          <c:y val="0.1900044825223918"/>
          <c:w val="0.85127618248971815"/>
          <c:h val="0.67852659880929522"/>
        </c:manualLayout>
      </c:layout>
      <c:lineChart>
        <c:grouping val="standard"/>
        <c:ser>
          <c:idx val="0"/>
          <c:order val="0"/>
          <c:tx>
            <c:strRef>
              <c:f>投資人!$B$10</c:f>
              <c:strCache>
                <c:ptCount val="1"/>
                <c:pt idx="0">
                  <c:v> 自然人比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11"/>
              <c:layout>
                <c:manualLayout>
                  <c:x val="-0.12107190203417212"/>
                  <c:y val="-8.60600319696880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0070C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1.1485119215379093E-16"/>
                  <c:y val="-0.150187166453817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0070C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elete val="1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投資人!$A$11:$A$23</c:f>
              <c:strCache>
                <c:ptCount val="13"/>
                <c:pt idx="0">
                  <c:v>Dec-16</c:v>
                </c:pt>
                <c:pt idx="1">
                  <c:v>Jan-17</c:v>
                </c:pt>
                <c:pt idx="2">
                  <c:v>Feb-17</c:v>
                </c:pt>
                <c:pt idx="3">
                  <c:v>Mar-17</c:v>
                </c:pt>
                <c:pt idx="4">
                  <c:v>Apr-17</c:v>
                </c:pt>
                <c:pt idx="5">
                  <c:v>May-17</c:v>
                </c:pt>
                <c:pt idx="6">
                  <c:v>Jun-17</c:v>
                </c:pt>
                <c:pt idx="7">
                  <c:v>Jul-17</c:v>
                </c:pt>
                <c:pt idx="8">
                  <c:v>Aug-17</c:v>
                </c:pt>
                <c:pt idx="9">
                  <c:v>Sep-17</c:v>
                </c:pt>
                <c:pt idx="10">
                  <c:v>Oct-17</c:v>
                </c:pt>
                <c:pt idx="11">
                  <c:v>Nov-17</c:v>
                </c:pt>
                <c:pt idx="12">
                  <c:v>Dec-17</c:v>
                </c:pt>
              </c:strCache>
            </c:strRef>
          </c:cat>
          <c:val>
            <c:numRef>
              <c:f>投資人!$B$11:$B$23</c:f>
              <c:numCache>
                <c:formatCode>0.0%</c:formatCode>
                <c:ptCount val="13"/>
                <c:pt idx="0">
                  <c:v>0.58799999999999997</c:v>
                </c:pt>
                <c:pt idx="1">
                  <c:v>0.58398489950597643</c:v>
                </c:pt>
                <c:pt idx="2">
                  <c:v>0.62105327110253905</c:v>
                </c:pt>
                <c:pt idx="3">
                  <c:v>0.62973992579839022</c:v>
                </c:pt>
                <c:pt idx="4">
                  <c:v>0.63423404920283921</c:v>
                </c:pt>
                <c:pt idx="5">
                  <c:v>0.60238987880956063</c:v>
                </c:pt>
                <c:pt idx="6">
                  <c:v>0.60983246489239851</c:v>
                </c:pt>
                <c:pt idx="7">
                  <c:v>0.63727219522921419</c:v>
                </c:pt>
                <c:pt idx="8">
                  <c:v>0.68135367894392218</c:v>
                </c:pt>
                <c:pt idx="9">
                  <c:v>0.67578146426537189</c:v>
                </c:pt>
                <c:pt idx="10">
                  <c:v>0.66799242883555865</c:v>
                </c:pt>
                <c:pt idx="11">
                  <c:v>0.66011943487407276</c:v>
                </c:pt>
                <c:pt idx="12">
                  <c:v>0.6641658772117478</c:v>
                </c:pt>
              </c:numCache>
            </c:numRef>
          </c:val>
        </c:ser>
        <c:ser>
          <c:idx val="1"/>
          <c:order val="1"/>
          <c:tx>
            <c:strRef>
              <c:f>投資人!$C$10</c:f>
              <c:strCache>
                <c:ptCount val="1"/>
                <c:pt idx="0">
                  <c:v> 法人比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1"/>
              <c:layout>
                <c:manualLayout>
                  <c:x val="-0.15937131194544321"/>
                  <c:y val="7.863020881788272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C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0"/>
                  <c:y val="0.1156845995754290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C000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elete val="1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投資人!$A$11:$A$23</c:f>
              <c:strCache>
                <c:ptCount val="13"/>
                <c:pt idx="0">
                  <c:v>Dec-16</c:v>
                </c:pt>
                <c:pt idx="1">
                  <c:v>Jan-17</c:v>
                </c:pt>
                <c:pt idx="2">
                  <c:v>Feb-17</c:v>
                </c:pt>
                <c:pt idx="3">
                  <c:v>Mar-17</c:v>
                </c:pt>
                <c:pt idx="4">
                  <c:v>Apr-17</c:v>
                </c:pt>
                <c:pt idx="5">
                  <c:v>May-17</c:v>
                </c:pt>
                <c:pt idx="6">
                  <c:v>Jun-17</c:v>
                </c:pt>
                <c:pt idx="7">
                  <c:v>Jul-17</c:v>
                </c:pt>
                <c:pt idx="8">
                  <c:v>Aug-17</c:v>
                </c:pt>
                <c:pt idx="9">
                  <c:v>Sep-17</c:v>
                </c:pt>
                <c:pt idx="10">
                  <c:v>Oct-17</c:v>
                </c:pt>
                <c:pt idx="11">
                  <c:v>Nov-17</c:v>
                </c:pt>
                <c:pt idx="12">
                  <c:v>Dec-17</c:v>
                </c:pt>
              </c:strCache>
            </c:strRef>
          </c:cat>
          <c:val>
            <c:numRef>
              <c:f>投資人!$C$11:$C$23</c:f>
              <c:numCache>
                <c:formatCode>0.0%</c:formatCode>
                <c:ptCount val="13"/>
                <c:pt idx="0">
                  <c:v>0.4120000000000002</c:v>
                </c:pt>
                <c:pt idx="1">
                  <c:v>0.41601510049402368</c:v>
                </c:pt>
                <c:pt idx="2">
                  <c:v>0.37894672889746162</c:v>
                </c:pt>
                <c:pt idx="3">
                  <c:v>0.37026007420161056</c:v>
                </c:pt>
                <c:pt idx="4">
                  <c:v>0.36576595079716084</c:v>
                </c:pt>
                <c:pt idx="5">
                  <c:v>0.3976101211904402</c:v>
                </c:pt>
                <c:pt idx="6">
                  <c:v>0.39016753510760138</c:v>
                </c:pt>
                <c:pt idx="7">
                  <c:v>0.36272780477078581</c:v>
                </c:pt>
                <c:pt idx="8">
                  <c:v>0.31864632105607782</c:v>
                </c:pt>
                <c:pt idx="9">
                  <c:v>0.32421853573462961</c:v>
                </c:pt>
                <c:pt idx="10">
                  <c:v>0.33200757116444252</c:v>
                </c:pt>
                <c:pt idx="11">
                  <c:v>0.33988056512592879</c:v>
                </c:pt>
                <c:pt idx="12">
                  <c:v>0.33583412278825314</c:v>
                </c:pt>
              </c:numCache>
            </c:numRef>
          </c:val>
        </c:ser>
        <c:marker val="1"/>
        <c:axId val="93374336"/>
        <c:axId val="93375872"/>
      </c:lineChart>
      <c:catAx>
        <c:axId val="93374336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93375872"/>
        <c:crosses val="autoZero"/>
        <c:auto val="1"/>
        <c:lblAlgn val="ctr"/>
        <c:lblOffset val="100"/>
        <c:tickLblSkip val="3"/>
      </c:catAx>
      <c:valAx>
        <c:axId val="93375872"/>
        <c:scaling>
          <c:orientation val="minMax"/>
        </c:scaling>
        <c:axPos val="l"/>
        <c:numFmt formatCode="0.0%" sourceLinked="1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9337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4343960584429592E-2"/>
          <c:y val="5.6153639331668913E-2"/>
          <c:w val="0.9036337959638997"/>
          <c:h val="9.4367712210845694E-2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1EC938-0A7D-43D2-BBCB-8CA3710A7DB2}" type="doc">
      <dgm:prSet loTypeId="urn:microsoft.com/office/officeart/2005/8/layout/chevron1" loCatId="process" qsTypeId="urn:microsoft.com/office/officeart/2005/8/quickstyle/simple1" qsCatId="simple" csTypeId="urn:microsoft.com/office/officeart/2005/8/colors/colorful1#1" csCatId="colorful" phldr="1"/>
      <dgm:spPr/>
    </dgm:pt>
    <dgm:pt modelId="{9CFCA145-EA9D-4966-A970-5D9C13915125}">
      <dgm:prSet phldrT="[文字]" custT="1"/>
      <dgm:spPr>
        <a:solidFill>
          <a:srgbClr val="FF614C"/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品牌意識</a:t>
          </a:r>
          <a:endParaRPr lang="en-US" altLang="zh-TW" sz="18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Awareness</a:t>
          </a:r>
          <a:endParaRPr lang="zh-TW" altLang="en-US" sz="14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809C81-C5BF-4F82-9A24-78A1D36078A5}" type="parTrans" cxnId="{668A4DE5-EE4C-4225-8491-82A96194E028}">
      <dgm:prSet/>
      <dgm:spPr/>
      <dgm:t>
        <a:bodyPr/>
        <a:lstStyle/>
        <a:p>
          <a:endParaRPr lang="zh-TW" altLang="en-US"/>
        </a:p>
      </dgm:t>
    </dgm:pt>
    <dgm:pt modelId="{66C00BBC-F6E5-40AB-B9AA-A2FE118A774E}" type="sibTrans" cxnId="{668A4DE5-EE4C-4225-8491-82A96194E028}">
      <dgm:prSet/>
      <dgm:spPr/>
      <dgm:t>
        <a:bodyPr/>
        <a:lstStyle/>
        <a:p>
          <a:endParaRPr lang="zh-TW" altLang="en-US"/>
        </a:p>
      </dgm:t>
    </dgm:pt>
    <dgm:pt modelId="{817BC2CB-A8A7-4307-86B7-70325A99BA01}">
      <dgm:prSet phldrT="[文字]" custT="1"/>
      <dgm:spPr>
        <a:solidFill>
          <a:schemeClr val="accent2"/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決策考慮</a:t>
          </a:r>
          <a:endParaRPr lang="en-US" altLang="zh-TW" sz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Consideration</a:t>
          </a:r>
          <a:endParaRPr lang="zh-TW" altLang="en-US" sz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2BA3A9-5E4C-4964-AD32-A068B8DBCE8D}" type="parTrans" cxnId="{443800ED-C4CC-4FE0-A76B-F3D92A14CA89}">
      <dgm:prSet/>
      <dgm:spPr/>
      <dgm:t>
        <a:bodyPr/>
        <a:lstStyle/>
        <a:p>
          <a:endParaRPr lang="zh-TW" altLang="en-US"/>
        </a:p>
      </dgm:t>
    </dgm:pt>
    <dgm:pt modelId="{E653DD4F-2A8C-4946-A3D5-6875CD163A29}" type="sibTrans" cxnId="{443800ED-C4CC-4FE0-A76B-F3D92A14CA89}">
      <dgm:prSet/>
      <dgm:spPr/>
      <dgm:t>
        <a:bodyPr/>
        <a:lstStyle/>
        <a:p>
          <a:endParaRPr lang="zh-TW" altLang="en-US"/>
        </a:p>
      </dgm:t>
    </dgm:pt>
    <dgm:pt modelId="{CB3528FA-67C9-4021-A01F-FD080BC91C03}">
      <dgm:prSet phldrT="[文字]" custT="1"/>
      <dgm:spPr>
        <a:solidFill>
          <a:srgbClr val="42C5BF"/>
        </a:solidFill>
        <a:ln>
          <a:solidFill>
            <a:schemeClr val="bg1"/>
          </a:solidFill>
        </a:ln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下單</a:t>
          </a:r>
          <a:endParaRPr lang="en-US" altLang="zh-TW" sz="18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Purchase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FA0809-6FAC-4AF2-92C3-391D9CE12C03}" type="parTrans" cxnId="{3BF7A8C1-38F9-4C3E-BD78-5962AEFE496D}">
      <dgm:prSet/>
      <dgm:spPr/>
      <dgm:t>
        <a:bodyPr/>
        <a:lstStyle/>
        <a:p>
          <a:endParaRPr lang="zh-TW" altLang="en-US"/>
        </a:p>
      </dgm:t>
    </dgm:pt>
    <dgm:pt modelId="{09F3CAE9-D91E-4CBE-B281-D840490437B0}" type="sibTrans" cxnId="{3BF7A8C1-38F9-4C3E-BD78-5962AEFE496D}">
      <dgm:prSet/>
      <dgm:spPr/>
      <dgm:t>
        <a:bodyPr/>
        <a:lstStyle/>
        <a:p>
          <a:endParaRPr lang="zh-TW" altLang="en-US"/>
        </a:p>
      </dgm:t>
    </dgm:pt>
    <dgm:pt modelId="{38236D01-F899-45CC-9ED5-3988868BE344}">
      <dgm:prSet phldrT="[文字]" custT="1"/>
      <dgm:spPr>
        <a:solidFill>
          <a:schemeClr val="accent5"/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服務評價</a:t>
          </a:r>
          <a:endParaRPr lang="en-US" altLang="zh-TW" sz="16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Service</a:t>
          </a:r>
          <a:endParaRPr lang="zh-TW" altLang="en-US" sz="14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1E67F18-CDD5-4994-82A8-6B280FB5D237}" type="parTrans" cxnId="{14421A10-D1C3-436B-844F-0C52288472FE}">
      <dgm:prSet/>
      <dgm:spPr/>
      <dgm:t>
        <a:bodyPr/>
        <a:lstStyle/>
        <a:p>
          <a:endParaRPr lang="zh-TW" altLang="en-US"/>
        </a:p>
      </dgm:t>
    </dgm:pt>
    <dgm:pt modelId="{323A6CF9-4514-4C19-A400-63CC5492F0B2}" type="sibTrans" cxnId="{14421A10-D1C3-436B-844F-0C52288472FE}">
      <dgm:prSet/>
      <dgm:spPr/>
      <dgm:t>
        <a:bodyPr/>
        <a:lstStyle/>
        <a:p>
          <a:endParaRPr lang="zh-TW" altLang="en-US"/>
        </a:p>
      </dgm:t>
    </dgm:pt>
    <dgm:pt modelId="{64054AEA-5F38-4DF3-894B-AF7D8BFD3F27}">
      <dgm:prSet phldrT="[文字]" custT="1"/>
      <dgm:spPr>
        <a:solidFill>
          <a:schemeClr val="accent1"/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品牌忠誠</a:t>
          </a:r>
          <a:endParaRPr lang="en-US" altLang="zh-TW" sz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Loyalty</a:t>
          </a:r>
          <a:endParaRPr lang="zh-TW" altLang="en-US" sz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BB79D7-5BA9-4A9A-9898-7C1A4CF26056}" type="parTrans" cxnId="{0AB07E98-1BF0-4F84-9E42-D7F6A8744CD0}">
      <dgm:prSet/>
      <dgm:spPr/>
      <dgm:t>
        <a:bodyPr/>
        <a:lstStyle/>
        <a:p>
          <a:endParaRPr lang="zh-TW" altLang="en-US"/>
        </a:p>
      </dgm:t>
    </dgm:pt>
    <dgm:pt modelId="{6055E30A-7CFD-43BC-A0AC-F568F31D2E5A}" type="sibTrans" cxnId="{0AB07E98-1BF0-4F84-9E42-D7F6A8744CD0}">
      <dgm:prSet/>
      <dgm:spPr/>
      <dgm:t>
        <a:bodyPr/>
        <a:lstStyle/>
        <a:p>
          <a:endParaRPr lang="zh-TW" altLang="en-US"/>
        </a:p>
      </dgm:t>
    </dgm:pt>
    <dgm:pt modelId="{4F9A2C87-D701-4F57-8948-D22DCE371A4E}" type="pres">
      <dgm:prSet presAssocID="{581EC938-0A7D-43D2-BBCB-8CA3710A7DB2}" presName="Name0" presStyleCnt="0">
        <dgm:presLayoutVars>
          <dgm:dir/>
          <dgm:animLvl val="lvl"/>
          <dgm:resizeHandles val="exact"/>
        </dgm:presLayoutVars>
      </dgm:prSet>
      <dgm:spPr/>
    </dgm:pt>
    <dgm:pt modelId="{3B5955FF-1DC4-4E32-B014-68779A189530}" type="pres">
      <dgm:prSet presAssocID="{9CFCA145-EA9D-4966-A970-5D9C13915125}" presName="parTxOnly" presStyleLbl="node1" presStyleIdx="0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2FCE78-7963-414D-9CB6-8B1240F5F14E}" type="pres">
      <dgm:prSet presAssocID="{66C00BBC-F6E5-40AB-B9AA-A2FE118A774E}" presName="parTxOnlySpace" presStyleCnt="0"/>
      <dgm:spPr/>
    </dgm:pt>
    <dgm:pt modelId="{A2ADF7CE-BE30-48DF-B9B7-2AA6A416F9AA}" type="pres">
      <dgm:prSet presAssocID="{817BC2CB-A8A7-4307-86B7-70325A99BA01}" presName="parTxOnly" presStyleLbl="node1" presStyleIdx="1" presStyleCnt="5" custScaleX="111556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730CBB-AF06-405A-9FE9-0A8B951E59DF}" type="pres">
      <dgm:prSet presAssocID="{E653DD4F-2A8C-4946-A3D5-6875CD163A29}" presName="parTxOnlySpace" presStyleCnt="0"/>
      <dgm:spPr/>
    </dgm:pt>
    <dgm:pt modelId="{D801B415-58B6-4DB3-B381-87A9B4366E7E}" type="pres">
      <dgm:prSet presAssocID="{CB3528FA-67C9-4021-A01F-FD080BC91C03}" presName="parTxOnly" presStyleLbl="node1" presStyleIdx="2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0F929B-1F75-4DEB-9B07-DD85BB2C3905}" type="pres">
      <dgm:prSet presAssocID="{09F3CAE9-D91E-4CBE-B281-D840490437B0}" presName="parTxOnlySpace" presStyleCnt="0"/>
      <dgm:spPr/>
    </dgm:pt>
    <dgm:pt modelId="{73DB8041-C484-4D1D-87F5-04D80C5463E7}" type="pres">
      <dgm:prSet presAssocID="{38236D01-F899-45CC-9ED5-3988868BE344}" presName="parTxOnly" presStyleLbl="node1" presStyleIdx="3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A59AD3-6AE9-41C7-96C3-41394F58F60F}" type="pres">
      <dgm:prSet presAssocID="{323A6CF9-4514-4C19-A400-63CC5492F0B2}" presName="parTxOnlySpace" presStyleCnt="0"/>
      <dgm:spPr/>
    </dgm:pt>
    <dgm:pt modelId="{5E6D7CC0-D564-4E10-A6DA-57EA798012D6}" type="pres">
      <dgm:prSet presAssocID="{64054AEA-5F38-4DF3-894B-AF7D8BFD3F27}" presName="parTxOnly" presStyleLbl="node1" presStyleIdx="4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43800ED-C4CC-4FE0-A76B-F3D92A14CA89}" srcId="{581EC938-0A7D-43D2-BBCB-8CA3710A7DB2}" destId="{817BC2CB-A8A7-4307-86B7-70325A99BA01}" srcOrd="1" destOrd="0" parTransId="{A62BA3A9-5E4C-4964-AD32-A068B8DBCE8D}" sibTransId="{E653DD4F-2A8C-4946-A3D5-6875CD163A29}"/>
    <dgm:cxn modelId="{3BF7A8C1-38F9-4C3E-BD78-5962AEFE496D}" srcId="{581EC938-0A7D-43D2-BBCB-8CA3710A7DB2}" destId="{CB3528FA-67C9-4021-A01F-FD080BC91C03}" srcOrd="2" destOrd="0" parTransId="{06FA0809-6FAC-4AF2-92C3-391D9CE12C03}" sibTransId="{09F3CAE9-D91E-4CBE-B281-D840490437B0}"/>
    <dgm:cxn modelId="{14421A10-D1C3-436B-844F-0C52288472FE}" srcId="{581EC938-0A7D-43D2-BBCB-8CA3710A7DB2}" destId="{38236D01-F899-45CC-9ED5-3988868BE344}" srcOrd="3" destOrd="0" parTransId="{71E67F18-CDD5-4994-82A8-6B280FB5D237}" sibTransId="{323A6CF9-4514-4C19-A400-63CC5492F0B2}"/>
    <dgm:cxn modelId="{4583F4EE-F834-4559-BDF7-3474096E8DCF}" type="presOf" srcId="{CB3528FA-67C9-4021-A01F-FD080BC91C03}" destId="{D801B415-58B6-4DB3-B381-87A9B4366E7E}" srcOrd="0" destOrd="0" presId="urn:microsoft.com/office/officeart/2005/8/layout/chevron1"/>
    <dgm:cxn modelId="{C0EA515E-4141-4968-B776-B1CAB8770913}" type="presOf" srcId="{64054AEA-5F38-4DF3-894B-AF7D8BFD3F27}" destId="{5E6D7CC0-D564-4E10-A6DA-57EA798012D6}" srcOrd="0" destOrd="0" presId="urn:microsoft.com/office/officeart/2005/8/layout/chevron1"/>
    <dgm:cxn modelId="{0AB07E98-1BF0-4F84-9E42-D7F6A8744CD0}" srcId="{581EC938-0A7D-43D2-BBCB-8CA3710A7DB2}" destId="{64054AEA-5F38-4DF3-894B-AF7D8BFD3F27}" srcOrd="4" destOrd="0" parTransId="{3BBB79D7-5BA9-4A9A-9898-7C1A4CF26056}" sibTransId="{6055E30A-7CFD-43BC-A0AC-F568F31D2E5A}"/>
    <dgm:cxn modelId="{F5A7B20D-8D39-4F32-9AB4-B5A88C976E23}" type="presOf" srcId="{817BC2CB-A8A7-4307-86B7-70325A99BA01}" destId="{A2ADF7CE-BE30-48DF-B9B7-2AA6A416F9AA}" srcOrd="0" destOrd="0" presId="urn:microsoft.com/office/officeart/2005/8/layout/chevron1"/>
    <dgm:cxn modelId="{668A4DE5-EE4C-4225-8491-82A96194E028}" srcId="{581EC938-0A7D-43D2-BBCB-8CA3710A7DB2}" destId="{9CFCA145-EA9D-4966-A970-5D9C13915125}" srcOrd="0" destOrd="0" parTransId="{4F809C81-C5BF-4F82-9A24-78A1D36078A5}" sibTransId="{66C00BBC-F6E5-40AB-B9AA-A2FE118A774E}"/>
    <dgm:cxn modelId="{3FE41449-3DF3-4DCE-89D0-AB16E5764A29}" type="presOf" srcId="{581EC938-0A7D-43D2-BBCB-8CA3710A7DB2}" destId="{4F9A2C87-D701-4F57-8948-D22DCE371A4E}" srcOrd="0" destOrd="0" presId="urn:microsoft.com/office/officeart/2005/8/layout/chevron1"/>
    <dgm:cxn modelId="{08E5908E-7BB2-4C28-9932-9C99B8018061}" type="presOf" srcId="{38236D01-F899-45CC-9ED5-3988868BE344}" destId="{73DB8041-C484-4D1D-87F5-04D80C5463E7}" srcOrd="0" destOrd="0" presId="urn:microsoft.com/office/officeart/2005/8/layout/chevron1"/>
    <dgm:cxn modelId="{81645B68-7DF3-441C-AF02-49312D3F8435}" type="presOf" srcId="{9CFCA145-EA9D-4966-A970-5D9C13915125}" destId="{3B5955FF-1DC4-4E32-B014-68779A189530}" srcOrd="0" destOrd="0" presId="urn:microsoft.com/office/officeart/2005/8/layout/chevron1"/>
    <dgm:cxn modelId="{6851519A-D018-46CD-8B9F-05A37B7DEA33}" type="presParOf" srcId="{4F9A2C87-D701-4F57-8948-D22DCE371A4E}" destId="{3B5955FF-1DC4-4E32-B014-68779A189530}" srcOrd="0" destOrd="0" presId="urn:microsoft.com/office/officeart/2005/8/layout/chevron1"/>
    <dgm:cxn modelId="{F9A4DA97-792C-4A3C-99CD-C9A7E1B610EC}" type="presParOf" srcId="{4F9A2C87-D701-4F57-8948-D22DCE371A4E}" destId="{312FCE78-7963-414D-9CB6-8B1240F5F14E}" srcOrd="1" destOrd="0" presId="urn:microsoft.com/office/officeart/2005/8/layout/chevron1"/>
    <dgm:cxn modelId="{99949CA0-B2AD-431D-8EA3-386FC7E78436}" type="presParOf" srcId="{4F9A2C87-D701-4F57-8948-D22DCE371A4E}" destId="{A2ADF7CE-BE30-48DF-B9B7-2AA6A416F9AA}" srcOrd="2" destOrd="0" presId="urn:microsoft.com/office/officeart/2005/8/layout/chevron1"/>
    <dgm:cxn modelId="{AFEF89CD-4C29-4AE5-A516-FEC7D07831CC}" type="presParOf" srcId="{4F9A2C87-D701-4F57-8948-D22DCE371A4E}" destId="{70730CBB-AF06-405A-9FE9-0A8B951E59DF}" srcOrd="3" destOrd="0" presId="urn:microsoft.com/office/officeart/2005/8/layout/chevron1"/>
    <dgm:cxn modelId="{059C8ABB-A3BD-4916-9021-C5EE60AEBF6F}" type="presParOf" srcId="{4F9A2C87-D701-4F57-8948-D22DCE371A4E}" destId="{D801B415-58B6-4DB3-B381-87A9B4366E7E}" srcOrd="4" destOrd="0" presId="urn:microsoft.com/office/officeart/2005/8/layout/chevron1"/>
    <dgm:cxn modelId="{A9EDECFB-56BA-4682-95E1-65F2F5E9CE3B}" type="presParOf" srcId="{4F9A2C87-D701-4F57-8948-D22DCE371A4E}" destId="{FA0F929B-1F75-4DEB-9B07-DD85BB2C3905}" srcOrd="5" destOrd="0" presId="urn:microsoft.com/office/officeart/2005/8/layout/chevron1"/>
    <dgm:cxn modelId="{56999655-2E99-4410-BFA9-6AA933586065}" type="presParOf" srcId="{4F9A2C87-D701-4F57-8948-D22DCE371A4E}" destId="{73DB8041-C484-4D1D-87F5-04D80C5463E7}" srcOrd="6" destOrd="0" presId="urn:microsoft.com/office/officeart/2005/8/layout/chevron1"/>
    <dgm:cxn modelId="{CAC86C49-740D-4E15-9629-E8FE1ECDAE17}" type="presParOf" srcId="{4F9A2C87-D701-4F57-8948-D22DCE371A4E}" destId="{2DA59AD3-6AE9-41C7-96C3-41394F58F60F}" srcOrd="7" destOrd="0" presId="urn:microsoft.com/office/officeart/2005/8/layout/chevron1"/>
    <dgm:cxn modelId="{96653F08-02DF-45CC-8EB8-A40FF3362A20}" type="presParOf" srcId="{4F9A2C87-D701-4F57-8948-D22DCE371A4E}" destId="{5E6D7CC0-D564-4E10-A6DA-57EA798012D6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EC938-0A7D-43D2-BBCB-8CA3710A7DB2}" type="doc">
      <dgm:prSet loTypeId="urn:microsoft.com/office/officeart/2005/8/layout/chevron1" loCatId="process" qsTypeId="urn:microsoft.com/office/officeart/2005/8/quickstyle/simple1" qsCatId="simple" csTypeId="urn:microsoft.com/office/officeart/2005/8/colors/colorful1#2" csCatId="colorful" phldr="1"/>
      <dgm:spPr/>
    </dgm:pt>
    <dgm:pt modelId="{9CFCA145-EA9D-4966-A970-5D9C13915125}">
      <dgm:prSet phldrT="[文字]" custT="1"/>
      <dgm:spPr>
        <a:solidFill>
          <a:schemeClr val="bg1">
            <a:lumMod val="65000"/>
          </a:schemeClr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品牌意識</a:t>
          </a:r>
          <a:endParaRPr lang="en-US" altLang="zh-TW" sz="18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Awareness</a:t>
          </a:r>
          <a:endParaRPr lang="zh-TW" altLang="en-US" sz="14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809C81-C5BF-4F82-9A24-78A1D36078A5}" type="parTrans" cxnId="{668A4DE5-EE4C-4225-8491-82A96194E028}">
      <dgm:prSet/>
      <dgm:spPr/>
      <dgm:t>
        <a:bodyPr/>
        <a:lstStyle/>
        <a:p>
          <a:endParaRPr lang="zh-TW" altLang="en-US"/>
        </a:p>
      </dgm:t>
    </dgm:pt>
    <dgm:pt modelId="{66C00BBC-F6E5-40AB-B9AA-A2FE118A774E}" type="sibTrans" cxnId="{668A4DE5-EE4C-4225-8491-82A96194E028}">
      <dgm:prSet/>
      <dgm:spPr/>
      <dgm:t>
        <a:bodyPr/>
        <a:lstStyle/>
        <a:p>
          <a:endParaRPr lang="zh-TW" altLang="en-US"/>
        </a:p>
      </dgm:t>
    </dgm:pt>
    <dgm:pt modelId="{817BC2CB-A8A7-4307-86B7-70325A99BA01}">
      <dgm:prSet phldrT="[文字]" custT="1"/>
      <dgm:spPr>
        <a:solidFill>
          <a:schemeClr val="bg1">
            <a:lumMod val="65000"/>
          </a:schemeClr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決策考慮</a:t>
          </a:r>
          <a:endParaRPr lang="en-US" altLang="zh-TW" sz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Consideration</a:t>
          </a:r>
          <a:endParaRPr lang="zh-TW" altLang="en-US" sz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2BA3A9-5E4C-4964-AD32-A068B8DBCE8D}" type="parTrans" cxnId="{443800ED-C4CC-4FE0-A76B-F3D92A14CA89}">
      <dgm:prSet/>
      <dgm:spPr/>
      <dgm:t>
        <a:bodyPr/>
        <a:lstStyle/>
        <a:p>
          <a:endParaRPr lang="zh-TW" altLang="en-US"/>
        </a:p>
      </dgm:t>
    </dgm:pt>
    <dgm:pt modelId="{E653DD4F-2A8C-4946-A3D5-6875CD163A29}" type="sibTrans" cxnId="{443800ED-C4CC-4FE0-A76B-F3D92A14CA89}">
      <dgm:prSet/>
      <dgm:spPr/>
      <dgm:t>
        <a:bodyPr/>
        <a:lstStyle/>
        <a:p>
          <a:endParaRPr lang="zh-TW" altLang="en-US"/>
        </a:p>
      </dgm:t>
    </dgm:pt>
    <dgm:pt modelId="{CB3528FA-67C9-4021-A01F-FD080BC91C03}">
      <dgm:prSet phldrT="[文字]" custT="1"/>
      <dgm:spPr>
        <a:solidFill>
          <a:srgbClr val="42C5BF"/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下單</a:t>
          </a:r>
          <a:endParaRPr lang="en-US" altLang="zh-TW" sz="18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Purchase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6FA0809-6FAC-4AF2-92C3-391D9CE12C03}" type="parTrans" cxnId="{3BF7A8C1-38F9-4C3E-BD78-5962AEFE496D}">
      <dgm:prSet/>
      <dgm:spPr/>
      <dgm:t>
        <a:bodyPr/>
        <a:lstStyle/>
        <a:p>
          <a:endParaRPr lang="zh-TW" altLang="en-US"/>
        </a:p>
      </dgm:t>
    </dgm:pt>
    <dgm:pt modelId="{09F3CAE9-D91E-4CBE-B281-D840490437B0}" type="sibTrans" cxnId="{3BF7A8C1-38F9-4C3E-BD78-5962AEFE496D}">
      <dgm:prSet/>
      <dgm:spPr/>
      <dgm:t>
        <a:bodyPr/>
        <a:lstStyle/>
        <a:p>
          <a:endParaRPr lang="zh-TW" altLang="en-US"/>
        </a:p>
      </dgm:t>
    </dgm:pt>
    <dgm:pt modelId="{38236D01-F899-45CC-9ED5-3988868BE344}">
      <dgm:prSet phldrT="[文字]" custT="1"/>
      <dgm:spPr>
        <a:solidFill>
          <a:schemeClr val="bg1">
            <a:lumMod val="65000"/>
          </a:schemeClr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服務評價</a:t>
          </a:r>
          <a:endParaRPr lang="en-US" altLang="zh-TW" sz="16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Service</a:t>
          </a:r>
          <a:endParaRPr lang="zh-TW" altLang="en-US" sz="14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1E67F18-CDD5-4994-82A8-6B280FB5D237}" type="parTrans" cxnId="{14421A10-D1C3-436B-844F-0C52288472FE}">
      <dgm:prSet/>
      <dgm:spPr/>
      <dgm:t>
        <a:bodyPr/>
        <a:lstStyle/>
        <a:p>
          <a:endParaRPr lang="zh-TW" altLang="en-US"/>
        </a:p>
      </dgm:t>
    </dgm:pt>
    <dgm:pt modelId="{323A6CF9-4514-4C19-A400-63CC5492F0B2}" type="sibTrans" cxnId="{14421A10-D1C3-436B-844F-0C52288472FE}">
      <dgm:prSet/>
      <dgm:spPr/>
      <dgm:t>
        <a:bodyPr/>
        <a:lstStyle/>
        <a:p>
          <a:endParaRPr lang="zh-TW" altLang="en-US"/>
        </a:p>
      </dgm:t>
    </dgm:pt>
    <dgm:pt modelId="{64054AEA-5F38-4DF3-894B-AF7D8BFD3F27}">
      <dgm:prSet phldrT="[文字]" custT="1"/>
      <dgm:spPr>
        <a:solidFill>
          <a:schemeClr val="bg1">
            <a:lumMod val="65000"/>
          </a:schemeClr>
        </a:solidFill>
      </dgm:spPr>
      <dgm:t>
        <a:bodyPr anchor="b"/>
        <a:lstStyle/>
        <a:p>
          <a:pPr>
            <a:lnSpc>
              <a:spcPct val="50000"/>
            </a:lnSpc>
          </a:pPr>
          <a:r>
            <a:rPr lang="zh-TW" altLang="en-US" sz="18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品牌忠誠</a:t>
          </a:r>
          <a:endParaRPr lang="en-US" altLang="zh-TW" sz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>
            <a:lnSpc>
              <a:spcPct val="50000"/>
            </a:lnSpc>
          </a:pPr>
          <a:r>
            <a: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Loyalty</a:t>
          </a:r>
          <a:endParaRPr lang="zh-TW" altLang="en-US" sz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BB79D7-5BA9-4A9A-9898-7C1A4CF26056}" type="parTrans" cxnId="{0AB07E98-1BF0-4F84-9E42-D7F6A8744CD0}">
      <dgm:prSet/>
      <dgm:spPr/>
      <dgm:t>
        <a:bodyPr/>
        <a:lstStyle/>
        <a:p>
          <a:endParaRPr lang="zh-TW" altLang="en-US"/>
        </a:p>
      </dgm:t>
    </dgm:pt>
    <dgm:pt modelId="{6055E30A-7CFD-43BC-A0AC-F568F31D2E5A}" type="sibTrans" cxnId="{0AB07E98-1BF0-4F84-9E42-D7F6A8744CD0}">
      <dgm:prSet/>
      <dgm:spPr/>
      <dgm:t>
        <a:bodyPr/>
        <a:lstStyle/>
        <a:p>
          <a:endParaRPr lang="zh-TW" altLang="en-US"/>
        </a:p>
      </dgm:t>
    </dgm:pt>
    <dgm:pt modelId="{4F9A2C87-D701-4F57-8948-D22DCE371A4E}" type="pres">
      <dgm:prSet presAssocID="{581EC938-0A7D-43D2-BBCB-8CA3710A7DB2}" presName="Name0" presStyleCnt="0">
        <dgm:presLayoutVars>
          <dgm:dir/>
          <dgm:animLvl val="lvl"/>
          <dgm:resizeHandles val="exact"/>
        </dgm:presLayoutVars>
      </dgm:prSet>
      <dgm:spPr/>
    </dgm:pt>
    <dgm:pt modelId="{3B5955FF-1DC4-4E32-B014-68779A189530}" type="pres">
      <dgm:prSet presAssocID="{9CFCA145-EA9D-4966-A970-5D9C13915125}" presName="parTxOnly" presStyleLbl="node1" presStyleIdx="0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12FCE78-7963-414D-9CB6-8B1240F5F14E}" type="pres">
      <dgm:prSet presAssocID="{66C00BBC-F6E5-40AB-B9AA-A2FE118A774E}" presName="parTxOnlySpace" presStyleCnt="0"/>
      <dgm:spPr/>
    </dgm:pt>
    <dgm:pt modelId="{A2ADF7CE-BE30-48DF-B9B7-2AA6A416F9AA}" type="pres">
      <dgm:prSet presAssocID="{817BC2CB-A8A7-4307-86B7-70325A99BA01}" presName="parTxOnly" presStyleLbl="node1" presStyleIdx="1" presStyleCnt="5" custScaleX="111556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730CBB-AF06-405A-9FE9-0A8B951E59DF}" type="pres">
      <dgm:prSet presAssocID="{E653DD4F-2A8C-4946-A3D5-6875CD163A29}" presName="parTxOnlySpace" presStyleCnt="0"/>
      <dgm:spPr/>
    </dgm:pt>
    <dgm:pt modelId="{D801B415-58B6-4DB3-B381-87A9B4366E7E}" type="pres">
      <dgm:prSet presAssocID="{CB3528FA-67C9-4021-A01F-FD080BC91C03}" presName="parTxOnly" presStyleLbl="node1" presStyleIdx="2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0F929B-1F75-4DEB-9B07-DD85BB2C3905}" type="pres">
      <dgm:prSet presAssocID="{09F3CAE9-D91E-4CBE-B281-D840490437B0}" presName="parTxOnlySpace" presStyleCnt="0"/>
      <dgm:spPr/>
    </dgm:pt>
    <dgm:pt modelId="{73DB8041-C484-4D1D-87F5-04D80C5463E7}" type="pres">
      <dgm:prSet presAssocID="{38236D01-F899-45CC-9ED5-3988868BE344}" presName="parTxOnly" presStyleLbl="node1" presStyleIdx="3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A59AD3-6AE9-41C7-96C3-41394F58F60F}" type="pres">
      <dgm:prSet presAssocID="{323A6CF9-4514-4C19-A400-63CC5492F0B2}" presName="parTxOnlySpace" presStyleCnt="0"/>
      <dgm:spPr/>
    </dgm:pt>
    <dgm:pt modelId="{5E6D7CC0-D564-4E10-A6DA-57EA798012D6}" type="pres">
      <dgm:prSet presAssocID="{64054AEA-5F38-4DF3-894B-AF7D8BFD3F27}" presName="parTxOnly" presStyleLbl="node1" presStyleIdx="4" presStyleCnt="5" custLinFactNeighborY="16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43800ED-C4CC-4FE0-A76B-F3D92A14CA89}" srcId="{581EC938-0A7D-43D2-BBCB-8CA3710A7DB2}" destId="{817BC2CB-A8A7-4307-86B7-70325A99BA01}" srcOrd="1" destOrd="0" parTransId="{A62BA3A9-5E4C-4964-AD32-A068B8DBCE8D}" sibTransId="{E653DD4F-2A8C-4946-A3D5-6875CD163A29}"/>
    <dgm:cxn modelId="{44CD72A4-9FB8-4A8D-8961-D53C57C998EE}" type="presOf" srcId="{9CFCA145-EA9D-4966-A970-5D9C13915125}" destId="{3B5955FF-1DC4-4E32-B014-68779A189530}" srcOrd="0" destOrd="0" presId="urn:microsoft.com/office/officeart/2005/8/layout/chevron1"/>
    <dgm:cxn modelId="{3BF7A8C1-38F9-4C3E-BD78-5962AEFE496D}" srcId="{581EC938-0A7D-43D2-BBCB-8CA3710A7DB2}" destId="{CB3528FA-67C9-4021-A01F-FD080BC91C03}" srcOrd="2" destOrd="0" parTransId="{06FA0809-6FAC-4AF2-92C3-391D9CE12C03}" sibTransId="{09F3CAE9-D91E-4CBE-B281-D840490437B0}"/>
    <dgm:cxn modelId="{AA80FA5B-BF85-4109-A6DA-5E7CAF380AC2}" type="presOf" srcId="{38236D01-F899-45CC-9ED5-3988868BE344}" destId="{73DB8041-C484-4D1D-87F5-04D80C5463E7}" srcOrd="0" destOrd="0" presId="urn:microsoft.com/office/officeart/2005/8/layout/chevron1"/>
    <dgm:cxn modelId="{6217D33E-699C-4976-B2E5-29CFCC3DC5D4}" type="presOf" srcId="{817BC2CB-A8A7-4307-86B7-70325A99BA01}" destId="{A2ADF7CE-BE30-48DF-B9B7-2AA6A416F9AA}" srcOrd="0" destOrd="0" presId="urn:microsoft.com/office/officeart/2005/8/layout/chevron1"/>
    <dgm:cxn modelId="{60767C61-33B7-4E85-AB95-BF68C231E24F}" type="presOf" srcId="{CB3528FA-67C9-4021-A01F-FD080BC91C03}" destId="{D801B415-58B6-4DB3-B381-87A9B4366E7E}" srcOrd="0" destOrd="0" presId="urn:microsoft.com/office/officeart/2005/8/layout/chevron1"/>
    <dgm:cxn modelId="{3610C4A5-EABD-4AFD-9C44-EA329FD74C46}" type="presOf" srcId="{64054AEA-5F38-4DF3-894B-AF7D8BFD3F27}" destId="{5E6D7CC0-D564-4E10-A6DA-57EA798012D6}" srcOrd="0" destOrd="0" presId="urn:microsoft.com/office/officeart/2005/8/layout/chevron1"/>
    <dgm:cxn modelId="{14421A10-D1C3-436B-844F-0C52288472FE}" srcId="{581EC938-0A7D-43D2-BBCB-8CA3710A7DB2}" destId="{38236D01-F899-45CC-9ED5-3988868BE344}" srcOrd="3" destOrd="0" parTransId="{71E67F18-CDD5-4994-82A8-6B280FB5D237}" sibTransId="{323A6CF9-4514-4C19-A400-63CC5492F0B2}"/>
    <dgm:cxn modelId="{E274725B-D84A-4A81-8D0E-1897527D543E}" type="presOf" srcId="{581EC938-0A7D-43D2-BBCB-8CA3710A7DB2}" destId="{4F9A2C87-D701-4F57-8948-D22DCE371A4E}" srcOrd="0" destOrd="0" presId="urn:microsoft.com/office/officeart/2005/8/layout/chevron1"/>
    <dgm:cxn modelId="{0AB07E98-1BF0-4F84-9E42-D7F6A8744CD0}" srcId="{581EC938-0A7D-43D2-BBCB-8CA3710A7DB2}" destId="{64054AEA-5F38-4DF3-894B-AF7D8BFD3F27}" srcOrd="4" destOrd="0" parTransId="{3BBB79D7-5BA9-4A9A-9898-7C1A4CF26056}" sibTransId="{6055E30A-7CFD-43BC-A0AC-F568F31D2E5A}"/>
    <dgm:cxn modelId="{668A4DE5-EE4C-4225-8491-82A96194E028}" srcId="{581EC938-0A7D-43D2-BBCB-8CA3710A7DB2}" destId="{9CFCA145-EA9D-4966-A970-5D9C13915125}" srcOrd="0" destOrd="0" parTransId="{4F809C81-C5BF-4F82-9A24-78A1D36078A5}" sibTransId="{66C00BBC-F6E5-40AB-B9AA-A2FE118A774E}"/>
    <dgm:cxn modelId="{D6101B99-FA0B-4C64-BD4D-1644C6FFC726}" type="presParOf" srcId="{4F9A2C87-D701-4F57-8948-D22DCE371A4E}" destId="{3B5955FF-1DC4-4E32-B014-68779A189530}" srcOrd="0" destOrd="0" presId="urn:microsoft.com/office/officeart/2005/8/layout/chevron1"/>
    <dgm:cxn modelId="{0056888D-4A24-44D0-8DC6-C20E8E01465F}" type="presParOf" srcId="{4F9A2C87-D701-4F57-8948-D22DCE371A4E}" destId="{312FCE78-7963-414D-9CB6-8B1240F5F14E}" srcOrd="1" destOrd="0" presId="urn:microsoft.com/office/officeart/2005/8/layout/chevron1"/>
    <dgm:cxn modelId="{275D191C-3F5F-48C5-9004-83BCD41CBD98}" type="presParOf" srcId="{4F9A2C87-D701-4F57-8948-D22DCE371A4E}" destId="{A2ADF7CE-BE30-48DF-B9B7-2AA6A416F9AA}" srcOrd="2" destOrd="0" presId="urn:microsoft.com/office/officeart/2005/8/layout/chevron1"/>
    <dgm:cxn modelId="{8041C3DF-0073-4B8E-8448-B9942E5C0EF3}" type="presParOf" srcId="{4F9A2C87-D701-4F57-8948-D22DCE371A4E}" destId="{70730CBB-AF06-405A-9FE9-0A8B951E59DF}" srcOrd="3" destOrd="0" presId="urn:microsoft.com/office/officeart/2005/8/layout/chevron1"/>
    <dgm:cxn modelId="{A2DEACFE-B44C-4EE8-9289-289767252DFD}" type="presParOf" srcId="{4F9A2C87-D701-4F57-8948-D22DCE371A4E}" destId="{D801B415-58B6-4DB3-B381-87A9B4366E7E}" srcOrd="4" destOrd="0" presId="urn:microsoft.com/office/officeart/2005/8/layout/chevron1"/>
    <dgm:cxn modelId="{344B4D89-2890-43F9-B3BE-83A37C518667}" type="presParOf" srcId="{4F9A2C87-D701-4F57-8948-D22DCE371A4E}" destId="{FA0F929B-1F75-4DEB-9B07-DD85BB2C3905}" srcOrd="5" destOrd="0" presId="urn:microsoft.com/office/officeart/2005/8/layout/chevron1"/>
    <dgm:cxn modelId="{E7AD31B6-C6CA-4DD3-845B-C6EE2DF57C0C}" type="presParOf" srcId="{4F9A2C87-D701-4F57-8948-D22DCE371A4E}" destId="{73DB8041-C484-4D1D-87F5-04D80C5463E7}" srcOrd="6" destOrd="0" presId="urn:microsoft.com/office/officeart/2005/8/layout/chevron1"/>
    <dgm:cxn modelId="{572C3C16-8AF4-4D16-981F-A738AC562611}" type="presParOf" srcId="{4F9A2C87-D701-4F57-8948-D22DCE371A4E}" destId="{2DA59AD3-6AE9-41C7-96C3-41394F58F60F}" srcOrd="7" destOrd="0" presId="urn:microsoft.com/office/officeart/2005/8/layout/chevron1"/>
    <dgm:cxn modelId="{D90B794C-20CE-45FC-A6A4-7664E5B3BC50}" type="presParOf" srcId="{4F9A2C87-D701-4F57-8948-D22DCE371A4E}" destId="{5E6D7CC0-D564-4E10-A6DA-57EA798012D6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B5955FF-1DC4-4E32-B014-68779A189530}">
      <dsp:nvSpPr>
        <dsp:cNvPr id="0" name=""/>
        <dsp:cNvSpPr/>
      </dsp:nvSpPr>
      <dsp:spPr>
        <a:xfrm>
          <a:off x="2907" y="1927398"/>
          <a:ext cx="1743967" cy="697587"/>
        </a:xfrm>
        <a:prstGeom prst="chevron">
          <a:avLst/>
        </a:prstGeom>
        <a:solidFill>
          <a:srgbClr val="FF614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品牌意識</a:t>
          </a:r>
          <a:endParaRPr lang="en-US" altLang="zh-TW" sz="18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Awareness</a:t>
          </a:r>
          <a:endParaRPr lang="zh-TW" altLang="en-US" sz="14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07" y="1927398"/>
        <a:ext cx="1743967" cy="697587"/>
      </dsp:txXfrm>
    </dsp:sp>
    <dsp:sp modelId="{A2ADF7CE-BE30-48DF-B9B7-2AA6A416F9AA}">
      <dsp:nvSpPr>
        <dsp:cNvPr id="0" name=""/>
        <dsp:cNvSpPr/>
      </dsp:nvSpPr>
      <dsp:spPr>
        <a:xfrm>
          <a:off x="1572478" y="1927398"/>
          <a:ext cx="1945500" cy="69758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決策考慮</a:t>
          </a:r>
          <a:endParaRPr lang="en-US" altLang="zh-TW" sz="12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Consideration</a:t>
          </a:r>
          <a:endParaRPr lang="zh-TW" altLang="en-US" sz="12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72478" y="1927398"/>
        <a:ext cx="1945500" cy="697587"/>
      </dsp:txXfrm>
    </dsp:sp>
    <dsp:sp modelId="{D801B415-58B6-4DB3-B381-87A9B4366E7E}">
      <dsp:nvSpPr>
        <dsp:cNvPr id="0" name=""/>
        <dsp:cNvSpPr/>
      </dsp:nvSpPr>
      <dsp:spPr>
        <a:xfrm>
          <a:off x="3343582" y="1927398"/>
          <a:ext cx="1743967" cy="697587"/>
        </a:xfrm>
        <a:prstGeom prst="chevron">
          <a:avLst/>
        </a:prstGeom>
        <a:solidFill>
          <a:srgbClr val="42C5B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b" anchorCtr="0">
          <a:noAutofit/>
        </a:bodyPr>
        <a:lstStyle/>
        <a:p>
          <a:pPr lvl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下單</a:t>
          </a:r>
          <a:endParaRPr lang="en-US" altLang="zh-TW" sz="18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Purchase</a:t>
          </a:r>
          <a:endParaRPr lang="zh-TW" altLang="en-US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43582" y="1927398"/>
        <a:ext cx="1743967" cy="697587"/>
      </dsp:txXfrm>
    </dsp:sp>
    <dsp:sp modelId="{73DB8041-C484-4D1D-87F5-04D80C5463E7}">
      <dsp:nvSpPr>
        <dsp:cNvPr id="0" name=""/>
        <dsp:cNvSpPr/>
      </dsp:nvSpPr>
      <dsp:spPr>
        <a:xfrm>
          <a:off x="4913153" y="1927398"/>
          <a:ext cx="1743967" cy="69758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服務評價</a:t>
          </a:r>
          <a:endParaRPr lang="en-US" altLang="zh-TW" sz="16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Service</a:t>
          </a:r>
          <a:endParaRPr lang="zh-TW" altLang="en-US" sz="14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13153" y="1927398"/>
        <a:ext cx="1743967" cy="697587"/>
      </dsp:txXfrm>
    </dsp:sp>
    <dsp:sp modelId="{5E6D7CC0-D564-4E10-A6DA-57EA798012D6}">
      <dsp:nvSpPr>
        <dsp:cNvPr id="0" name=""/>
        <dsp:cNvSpPr/>
      </dsp:nvSpPr>
      <dsp:spPr>
        <a:xfrm>
          <a:off x="6482724" y="1927398"/>
          <a:ext cx="1743967" cy="697587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品牌忠誠</a:t>
          </a:r>
          <a:endParaRPr lang="en-US" altLang="zh-TW" sz="12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Loyalty</a:t>
          </a:r>
          <a:endParaRPr lang="zh-TW" altLang="en-US" sz="12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82724" y="1927398"/>
        <a:ext cx="1743967" cy="69758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B5955FF-1DC4-4E32-B014-68779A189530}">
      <dsp:nvSpPr>
        <dsp:cNvPr id="0" name=""/>
        <dsp:cNvSpPr/>
      </dsp:nvSpPr>
      <dsp:spPr>
        <a:xfrm>
          <a:off x="2907" y="1927398"/>
          <a:ext cx="1743967" cy="6975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品牌意識</a:t>
          </a:r>
          <a:endParaRPr lang="en-US" altLang="zh-TW" sz="18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Awareness</a:t>
          </a:r>
          <a:endParaRPr lang="zh-TW" altLang="en-US" sz="14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07" y="1927398"/>
        <a:ext cx="1743967" cy="697587"/>
      </dsp:txXfrm>
    </dsp:sp>
    <dsp:sp modelId="{A2ADF7CE-BE30-48DF-B9B7-2AA6A416F9AA}">
      <dsp:nvSpPr>
        <dsp:cNvPr id="0" name=""/>
        <dsp:cNvSpPr/>
      </dsp:nvSpPr>
      <dsp:spPr>
        <a:xfrm>
          <a:off x="1572478" y="1927398"/>
          <a:ext cx="1945500" cy="6975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決策考慮</a:t>
          </a:r>
          <a:endParaRPr lang="en-US" altLang="zh-TW" sz="12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Consideration</a:t>
          </a:r>
          <a:endParaRPr lang="zh-TW" altLang="en-US" sz="12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72478" y="1927398"/>
        <a:ext cx="1945500" cy="697587"/>
      </dsp:txXfrm>
    </dsp:sp>
    <dsp:sp modelId="{D801B415-58B6-4DB3-B381-87A9B4366E7E}">
      <dsp:nvSpPr>
        <dsp:cNvPr id="0" name=""/>
        <dsp:cNvSpPr/>
      </dsp:nvSpPr>
      <dsp:spPr>
        <a:xfrm>
          <a:off x="3343582" y="1927398"/>
          <a:ext cx="1743967" cy="697587"/>
        </a:xfrm>
        <a:prstGeom prst="chevron">
          <a:avLst/>
        </a:prstGeom>
        <a:solidFill>
          <a:srgbClr val="42C5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b" anchorCtr="0">
          <a:noAutofit/>
        </a:bodyPr>
        <a:lstStyle/>
        <a:p>
          <a:pPr lvl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下單</a:t>
          </a:r>
          <a:endParaRPr lang="en-US" altLang="zh-TW" sz="18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890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Purchase</a:t>
          </a:r>
          <a:endParaRPr lang="zh-TW" altLang="en-US" sz="1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43582" y="1927398"/>
        <a:ext cx="1743967" cy="697587"/>
      </dsp:txXfrm>
    </dsp:sp>
    <dsp:sp modelId="{73DB8041-C484-4D1D-87F5-04D80C5463E7}">
      <dsp:nvSpPr>
        <dsp:cNvPr id="0" name=""/>
        <dsp:cNvSpPr/>
      </dsp:nvSpPr>
      <dsp:spPr>
        <a:xfrm>
          <a:off x="4913153" y="1927398"/>
          <a:ext cx="1743967" cy="6975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服務評價</a:t>
          </a:r>
          <a:endParaRPr lang="en-US" altLang="zh-TW" sz="16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Service</a:t>
          </a:r>
          <a:endParaRPr lang="zh-TW" altLang="en-US" sz="14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913153" y="1927398"/>
        <a:ext cx="1743967" cy="697587"/>
      </dsp:txXfrm>
    </dsp:sp>
    <dsp:sp modelId="{5E6D7CC0-D564-4E10-A6DA-57EA798012D6}">
      <dsp:nvSpPr>
        <dsp:cNvPr id="0" name=""/>
        <dsp:cNvSpPr/>
      </dsp:nvSpPr>
      <dsp:spPr>
        <a:xfrm>
          <a:off x="6482724" y="1927398"/>
          <a:ext cx="1743967" cy="697587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b" anchorCtr="0">
          <a:noAutofit/>
        </a:bodyPr>
        <a:lstStyle/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品牌忠誠</a:t>
          </a:r>
          <a:endParaRPr lang="en-US" altLang="zh-TW" sz="1200" kern="1200" dirty="0" smtClean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5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Loyalty</a:t>
          </a:r>
          <a:endParaRPr lang="zh-TW" altLang="en-US" sz="1200" kern="1200" dirty="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82724" y="1927398"/>
        <a:ext cx="1743967" cy="69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C130B-4A88-4FEF-AE06-A08C1C091809}" type="datetimeFigureOut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EAF98-3B6E-4258-969C-90FC32845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61380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5511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51151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6241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7402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A=B</a:t>
            </a:r>
            <a:r>
              <a:rPr lang="zh-TW" altLang="en-US" dirty="0" smtClean="0"/>
              <a:t>時 還需要到交易所嗎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02341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6748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20712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2408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102332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證券商受理線上開戶委託人身分認證及額度分級管理標準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10239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盤中瞬間價格穩定措施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若超過前一次成交價格上、下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時，則暫不撮合，延緩該盤撮合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EAF98-3B6E-4258-969C-90FC32845C88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8471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EB8D8-4698-403D-B113-0716A539A64C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06889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ED78F-E496-4574-B376-EE5F84F5B87F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09449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A33C-03FE-4B3F-A021-0753591E7E1E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48393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2860"/>
            <a:ext cx="1219200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01" y="147908"/>
            <a:ext cx="10972800" cy="733479"/>
          </a:xfrm>
        </p:spPr>
        <p:txBody>
          <a:bodyPr/>
          <a:lstStyle>
            <a:lvl1pPr marL="0" indent="0" algn="l">
              <a:defRPr sz="30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590248" y="1006435"/>
            <a:ext cx="10972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字版面配置區 13"/>
          <p:cNvSpPr>
            <a:spLocks noGrp="1"/>
          </p:cNvSpPr>
          <p:nvPr>
            <p:ph type="body" sz="quarter" idx="15"/>
          </p:nvPr>
        </p:nvSpPr>
        <p:spPr>
          <a:xfrm>
            <a:off x="282701" y="6091508"/>
            <a:ext cx="9675985" cy="536036"/>
          </a:xfrm>
        </p:spPr>
        <p:txBody>
          <a:bodyPr/>
          <a:lstStyle>
            <a:lvl1pPr marL="0" indent="0">
              <a:buNone/>
              <a:defRPr sz="1108" b="0">
                <a:latin typeface="微軟正黑體" pitchFamily="34" charset="-120"/>
                <a:ea typeface="微軟正黑體" pitchFamily="34" charset="-120"/>
              </a:defRPr>
            </a:lvl1pPr>
            <a:lvl2pPr marL="422041" indent="0">
              <a:buFont typeface="Wingdings" pitchFamily="2" charset="2"/>
              <a:buNone/>
              <a:defRPr/>
            </a:lvl2pPr>
            <a:lvl3pPr marL="844083" indent="0">
              <a:buFont typeface="Wingdings" pitchFamily="2" charset="2"/>
              <a:buNone/>
              <a:defRPr/>
            </a:lvl3pPr>
            <a:lvl4pPr marL="1266124" indent="0">
              <a:buFont typeface="Wingdings" pitchFamily="2" charset="2"/>
              <a:buNone/>
              <a:defRPr/>
            </a:lvl4pPr>
            <a:lvl5pPr marL="1899186" marR="0" indent="-211021" algn="l" defTabSz="42204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 typeface="Wingdings" pitchFamily="2" charset="2"/>
              <a:buChar char="n"/>
              <a:tabLst/>
              <a:defRPr sz="1846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10898717" y="6492875"/>
            <a:ext cx="129328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EC1CF932-5093-4E10-B97D-8CBADE408CBF}" type="slidenum">
              <a:rPr lang="zh-TW" altLang="en-US" sz="1200" smtClean="0"/>
              <a:pPr/>
              <a:t>‹#›</a:t>
            </a:fld>
            <a:endParaRPr lang="en-US" altLang="zh-TW" sz="1200" dirty="0"/>
          </a:p>
        </p:txBody>
      </p:sp>
      <p:cxnSp>
        <p:nvCxnSpPr>
          <p:cNvPr id="13" name="直線接點 12"/>
          <p:cNvCxnSpPr/>
          <p:nvPr userDrawn="1"/>
        </p:nvCxnSpPr>
        <p:spPr>
          <a:xfrm>
            <a:off x="179701" y="1006435"/>
            <a:ext cx="10972800" cy="0"/>
          </a:xfrm>
          <a:prstGeom prst="line">
            <a:avLst/>
          </a:prstGeom>
          <a:ln w="28575">
            <a:solidFill>
              <a:srgbClr val="4DB6A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729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CA9F-EB3E-4561-8D6C-12687F556F02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983451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522CE-4550-49E8-91BF-15F4012B428C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29564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1D9AC-24B8-4070-8CB0-C34571DFAFA8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92248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9927-37A4-4DE4-B6F4-487BC08A5394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2537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81FFE-7B32-4144-B0C3-C8F65BAED1DB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77938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4B53E-16AD-44FB-B5C2-2B878D7E7CA8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55510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6909-3C77-4D39-81CA-DD95BAB235E5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399415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BDEC-C119-4190-99A3-0934AA4C28F6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9129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C136802-51CC-49B8-9781-09EC2755A82E}" type="datetime1">
              <a:rPr lang="zh-TW" altLang="en-US" smtClean="0"/>
              <a:pPr/>
              <a:t>2018/3/2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7FB9CACC-E1C4-4E5D-9BAC-C07652BC5FD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28849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n.com/news/reporter/NTEwMDU=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udn.com/search/tagging/2/%E9%B4%BB%E6%B5%B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n.com/search/tagging/2/%E5%8F%B0%E7%A9%8D%E9%9B%BB" TargetMode="External"/><Relationship Id="rId5" Type="http://schemas.openxmlformats.org/officeDocument/2006/relationships/hyperlink" Target="https://www.udn.com/search/tagging/2/%E5%8F%B0%E8%82%A1" TargetMode="Externa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12604" y="4186238"/>
            <a:ext cx="9144000" cy="165576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8874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"/>
            <a:ext cx="12588744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14054" y="3244970"/>
            <a:ext cx="11341100" cy="2889130"/>
          </a:xfrm>
          <a:prstGeom prst="rect">
            <a:avLst/>
          </a:prstGeom>
          <a:solidFill>
            <a:schemeClr val="tx1">
              <a:alpha val="70000"/>
            </a:schemeClr>
          </a:solidFill>
          <a:ln w="76200" cmpd="sng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4054" y="3108405"/>
            <a:ext cx="11341100" cy="221599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證券商沒有說</a:t>
            </a:r>
            <a:endParaRPr lang="zh-TW" altLang="en-US" sz="13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2426" y="4959579"/>
            <a:ext cx="11341100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>
                <a:solidFill>
                  <a:srgbClr val="42C5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也不會告訴你的事</a:t>
            </a:r>
            <a:endParaRPr lang="zh-TW" altLang="en-US" sz="8000" dirty="0">
              <a:solidFill>
                <a:srgbClr val="42C5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9847066" y="6492875"/>
            <a:ext cx="2743200" cy="365125"/>
          </a:xfrm>
        </p:spPr>
        <p:txBody>
          <a:bodyPr/>
          <a:lstStyle/>
          <a:p>
            <a:fld id="{7FB9CACC-E1C4-4E5D-9BAC-C07652BC5FD2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8326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356596" y="-105430"/>
            <a:ext cx="3835404" cy="6963430"/>
          </a:xfrm>
          <a:prstGeom prst="rect">
            <a:avLst/>
          </a:prstGeom>
          <a:solidFill>
            <a:srgbClr val="42C5BF"/>
          </a:solidFill>
          <a:ln w="5715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500" dirty="0">
              <a:solidFill>
                <a:srgbClr val="42C5BF"/>
              </a:solidFill>
            </a:endParaRPr>
          </a:p>
        </p:txBody>
      </p:sp>
      <p:pic>
        <p:nvPicPr>
          <p:cNvPr id="2052" name="Picture 4" descr="「Iphone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120" r="32874"/>
          <a:stretch/>
        </p:blipFill>
        <p:spPr bwMode="auto">
          <a:xfrm>
            <a:off x="7321544" y="9524"/>
            <a:ext cx="3530600" cy="6848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新</a:t>
            </a:r>
            <a:r>
              <a:rPr lang="zh-TW" altLang="en-US" sz="5400" dirty="0" smtClean="0"/>
              <a:t>股申購</a:t>
            </a:r>
            <a:r>
              <a:rPr lang="en-US" altLang="zh-TW" sz="5400" dirty="0" smtClean="0"/>
              <a:t>-</a:t>
            </a:r>
            <a:r>
              <a:rPr lang="zh-TW" altLang="en-US" sz="5400" dirty="0" smtClean="0"/>
              <a:t>抽抽樂</a:t>
            </a:r>
            <a:endParaRPr lang="zh-TW" altLang="en-US" sz="5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42" y="868957"/>
            <a:ext cx="2752054" cy="5129610"/>
          </a:xfrm>
        </p:spPr>
      </p:pic>
      <p:sp>
        <p:nvSpPr>
          <p:cNvPr id="6" name="矩形 5"/>
          <p:cNvSpPr/>
          <p:nvPr/>
        </p:nvSpPr>
        <p:spPr>
          <a:xfrm>
            <a:off x="348255" y="3136245"/>
            <a:ext cx="7162538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一般以折價發行</a:t>
            </a:r>
            <a:endParaRPr lang="en-US" altLang="zh-TW" sz="2400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一個身分證字號僅能抽一個單位</a:t>
            </a:r>
            <a:endParaRPr lang="en-US" altLang="zh-TW" sz="2400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須先扣款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股票上市前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天，沒有漲跌幅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億以上公開發行必須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成競價拍賣，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成公開申購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532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交易員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68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27275"/>
            <a:ext cx="7934325" cy="1025525"/>
          </a:xfrm>
          <a:solidFill>
            <a:srgbClr val="42C5BF">
              <a:alpha val="7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zh-TW" altLang="en-US" dirty="0" smtClean="0"/>
              <a:t>自營業務</a:t>
            </a:r>
            <a:r>
              <a:rPr lang="en-US" altLang="zh-TW" dirty="0" smtClean="0"/>
              <a:t>-</a:t>
            </a:r>
            <a:r>
              <a:rPr lang="zh-TW" altLang="en-US" dirty="0" smtClean="0"/>
              <a:t>一秒</a:t>
            </a:r>
            <a:r>
              <a:rPr lang="zh-TW" altLang="en-US" dirty="0"/>
              <a:t>鐘</a:t>
            </a:r>
            <a:r>
              <a:rPr lang="zh-TW" altLang="en-US" dirty="0" smtClean="0"/>
              <a:t>幾百萬上下</a:t>
            </a:r>
            <a:r>
              <a:rPr lang="en-US" altLang="zh-TW" dirty="0" smtClean="0"/>
              <a:t>!?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11015175" y="122660"/>
            <a:ext cx="1063950" cy="837780"/>
            <a:chOff x="1585008" y="838196"/>
            <a:chExt cx="5973984" cy="5181608"/>
          </a:xfrm>
        </p:grpSpPr>
        <p:sp>
          <p:nvSpPr>
            <p:cNvPr id="12" name="手繪多邊形 11"/>
            <p:cNvSpPr/>
            <p:nvPr/>
          </p:nvSpPr>
          <p:spPr bwMode="auto">
            <a:xfrm>
              <a:off x="2947183" y="838196"/>
              <a:ext cx="2902412" cy="2813382"/>
            </a:xfrm>
            <a:custGeom>
              <a:avLst/>
              <a:gdLst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668780 w 2484120"/>
                <a:gd name="connsiteY4" fmla="*/ 22402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783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9362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4120" h="2407920">
                  <a:moveTo>
                    <a:pt x="0" y="2369820"/>
                  </a:moveTo>
                  <a:lnTo>
                    <a:pt x="1371600" y="0"/>
                  </a:lnTo>
                  <a:lnTo>
                    <a:pt x="2484120" y="1927860"/>
                  </a:lnTo>
                  <a:lnTo>
                    <a:pt x="2301240" y="2407920"/>
                  </a:lnTo>
                  <a:lnTo>
                    <a:pt x="1722120" y="2293620"/>
                  </a:lnTo>
                  <a:lnTo>
                    <a:pt x="1379220" y="1790700"/>
                  </a:lnTo>
                  <a:lnTo>
                    <a:pt x="1066800" y="2369820"/>
                  </a:lnTo>
                  <a:lnTo>
                    <a:pt x="571500" y="2049780"/>
                  </a:lnTo>
                  <a:lnTo>
                    <a:pt x="0" y="23698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ctr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13" name="手繪多邊形 12"/>
            <p:cNvSpPr/>
            <p:nvPr/>
          </p:nvSpPr>
          <p:spPr bwMode="auto">
            <a:xfrm>
              <a:off x="4309358" y="3197519"/>
              <a:ext cx="3249634" cy="2813382"/>
            </a:xfrm>
            <a:custGeom>
              <a:avLst/>
              <a:gdLst>
                <a:gd name="connsiteX0" fmla="*/ 2781300 w 2781300"/>
                <a:gd name="connsiteY0" fmla="*/ 2400300 h 2407920"/>
                <a:gd name="connsiteX1" fmla="*/ 1386840 w 2781300"/>
                <a:gd name="connsiteY1" fmla="*/ 0 h 2407920"/>
                <a:gd name="connsiteX2" fmla="*/ 1219200 w 2781300"/>
                <a:gd name="connsiteY2" fmla="*/ 502920 h 2407920"/>
                <a:gd name="connsiteX3" fmla="*/ 579120 w 2781300"/>
                <a:gd name="connsiteY3" fmla="*/ 373380 h 2407920"/>
                <a:gd name="connsiteX4" fmla="*/ 1249680 w 2781300"/>
                <a:gd name="connsiteY4" fmla="*/ 1531620 h 2407920"/>
                <a:gd name="connsiteX5" fmla="*/ 381000 w 2781300"/>
                <a:gd name="connsiteY5" fmla="*/ 1531620 h 2407920"/>
                <a:gd name="connsiteX6" fmla="*/ 0 w 2781300"/>
                <a:gd name="connsiteY6" fmla="*/ 1965960 h 2407920"/>
                <a:gd name="connsiteX7" fmla="*/ 411480 w 2781300"/>
                <a:gd name="connsiteY7" fmla="*/ 2407920 h 2407920"/>
                <a:gd name="connsiteX8" fmla="*/ 2781300 w 2781300"/>
                <a:gd name="connsiteY8" fmla="*/ 240030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300" h="2407920">
                  <a:moveTo>
                    <a:pt x="2781300" y="2400300"/>
                  </a:moveTo>
                  <a:lnTo>
                    <a:pt x="1386840" y="0"/>
                  </a:lnTo>
                  <a:lnTo>
                    <a:pt x="1219200" y="502920"/>
                  </a:lnTo>
                  <a:lnTo>
                    <a:pt x="579120" y="373380"/>
                  </a:lnTo>
                  <a:lnTo>
                    <a:pt x="1249680" y="1531620"/>
                  </a:lnTo>
                  <a:lnTo>
                    <a:pt x="381000" y="1531620"/>
                  </a:lnTo>
                  <a:lnTo>
                    <a:pt x="0" y="1965960"/>
                  </a:lnTo>
                  <a:lnTo>
                    <a:pt x="411480" y="2407920"/>
                  </a:lnTo>
                  <a:lnTo>
                    <a:pt x="2781300" y="2400300"/>
                  </a:lnTo>
                  <a:close/>
                </a:path>
              </a:pathLst>
            </a:custGeom>
            <a:solidFill>
              <a:srgbClr val="F5C63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14" name="手繪多邊形 13"/>
            <p:cNvSpPr/>
            <p:nvPr/>
          </p:nvSpPr>
          <p:spPr bwMode="auto">
            <a:xfrm>
              <a:off x="1585008" y="3384484"/>
              <a:ext cx="3000347" cy="2635320"/>
            </a:xfrm>
            <a:custGeom>
              <a:avLst/>
              <a:gdLst>
                <a:gd name="connsiteX0" fmla="*/ 1066800 w 2567940"/>
                <a:gd name="connsiteY0" fmla="*/ 342900 h 2255520"/>
                <a:gd name="connsiteX1" fmla="*/ 0 w 2567940"/>
                <a:gd name="connsiteY1" fmla="*/ 2240280 h 2255520"/>
                <a:gd name="connsiteX2" fmla="*/ 2567940 w 2567940"/>
                <a:gd name="connsiteY2" fmla="*/ 2255520 h 2255520"/>
                <a:gd name="connsiteX3" fmla="*/ 2133600 w 2567940"/>
                <a:gd name="connsiteY3" fmla="*/ 1828800 h 2255520"/>
                <a:gd name="connsiteX4" fmla="*/ 2537460 w 2567940"/>
                <a:gd name="connsiteY4" fmla="*/ 1379220 h 2255520"/>
                <a:gd name="connsiteX5" fmla="*/ 1508760 w 2567940"/>
                <a:gd name="connsiteY5" fmla="*/ 1371600 h 2255520"/>
                <a:gd name="connsiteX6" fmla="*/ 2156460 w 2567940"/>
                <a:gd name="connsiteY6" fmla="*/ 281940 h 2255520"/>
                <a:gd name="connsiteX7" fmla="*/ 1722120 w 2567940"/>
                <a:gd name="connsiteY7" fmla="*/ 0 h 2255520"/>
                <a:gd name="connsiteX8" fmla="*/ 1066800 w 2567940"/>
                <a:gd name="connsiteY8" fmla="*/ 34290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940" h="2255520">
                  <a:moveTo>
                    <a:pt x="1066800" y="342900"/>
                  </a:moveTo>
                  <a:lnTo>
                    <a:pt x="0" y="2240280"/>
                  </a:lnTo>
                  <a:lnTo>
                    <a:pt x="2567940" y="2255520"/>
                  </a:lnTo>
                  <a:lnTo>
                    <a:pt x="2133600" y="1828800"/>
                  </a:lnTo>
                  <a:lnTo>
                    <a:pt x="2537460" y="1379220"/>
                  </a:lnTo>
                  <a:lnTo>
                    <a:pt x="1508760" y="1371600"/>
                  </a:lnTo>
                  <a:lnTo>
                    <a:pt x="2156460" y="281940"/>
                  </a:lnTo>
                  <a:lnTo>
                    <a:pt x="1722120" y="0"/>
                  </a:lnTo>
                  <a:lnTo>
                    <a:pt x="1066800" y="3429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3828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8" t="4620" b="12215"/>
          <a:stretch/>
        </p:blipFill>
        <p:spPr>
          <a:xfrm>
            <a:off x="0" y="1"/>
            <a:ext cx="12172950" cy="68580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92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證券業業務</a:t>
            </a:r>
            <a:r>
              <a:rPr lang="zh-TW" altLang="en-US" dirty="0"/>
              <a:t>人員人數與證券據點</a:t>
            </a:r>
            <a:r>
              <a:rPr lang="zh-TW" altLang="en-US" dirty="0" smtClean="0"/>
              <a:t>數減少</a:t>
            </a:r>
            <a:r>
              <a:rPr lang="zh-TW" altLang="en-US" dirty="0"/>
              <a:t>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5825" y="1479606"/>
            <a:ext cx="10515600" cy="373007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綜合券商家數目前為</a:t>
            </a:r>
            <a:r>
              <a:rPr lang="en-US" altLang="zh-TW" dirty="0" smtClean="0"/>
              <a:t>30</a:t>
            </a:r>
            <a:r>
              <a:rPr lang="zh-TW" altLang="en-US" dirty="0" smtClean="0"/>
              <a:t>家，以市佔率排名國泰證券約在</a:t>
            </a:r>
            <a:r>
              <a:rPr lang="en-US" altLang="zh-TW" dirty="0" smtClean="0"/>
              <a:t>14</a:t>
            </a:r>
            <a:r>
              <a:rPr lang="zh-TW" altLang="en-US" dirty="0" smtClean="0"/>
              <a:t>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5" name="圖片版面配置區 1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587228054"/>
              </p:ext>
            </p:extLst>
          </p:nvPr>
        </p:nvGraphicFramePr>
        <p:xfrm>
          <a:off x="1434010" y="2055812"/>
          <a:ext cx="8529798" cy="4253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36207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8" t="4620" b="12215"/>
          <a:stretch/>
        </p:blipFill>
        <p:spPr>
          <a:xfrm>
            <a:off x="0" y="1"/>
            <a:ext cx="12172950" cy="685800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92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5785" y="628896"/>
            <a:ext cx="10515600" cy="865798"/>
          </a:xfrm>
        </p:spPr>
        <p:txBody>
          <a:bodyPr/>
          <a:lstStyle/>
          <a:p>
            <a:r>
              <a:rPr lang="zh-TW" altLang="en-US" dirty="0" smtClean="0"/>
              <a:t>市佔率變動不大  證券商大者恆大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5" name="圖表 4"/>
          <p:cNvGraphicFramePr/>
          <p:nvPr/>
        </p:nvGraphicFramePr>
        <p:xfrm>
          <a:off x="844062" y="1355116"/>
          <a:ext cx="10709032" cy="4992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8" t="4620" b="12215"/>
          <a:stretch/>
        </p:blipFill>
        <p:spPr>
          <a:xfrm>
            <a:off x="0" y="1"/>
            <a:ext cx="12172950" cy="6858000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9213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券商主要收入仍以經紀業務為主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672591793"/>
              </p:ext>
            </p:extLst>
          </p:nvPr>
        </p:nvGraphicFramePr>
        <p:xfrm>
          <a:off x="1000125" y="1504949"/>
          <a:ext cx="10668000" cy="498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9277350" y="166397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單位：億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867900" y="252273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720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620375" y="2711647"/>
            <a:ext cx="730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7%</a:t>
            </a:r>
            <a:endParaRPr lang="zh-TW" altLang="en-US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620375" y="311175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18%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677525" y="4975406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42C5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57%</a:t>
            </a:r>
            <a:endParaRPr lang="zh-TW" altLang="en-US" dirty="0">
              <a:solidFill>
                <a:srgbClr val="42C5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620375" y="3623703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614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17%</a:t>
            </a:r>
            <a:endParaRPr lang="zh-TW" altLang="en-US" dirty="0">
              <a:solidFill>
                <a:srgbClr val="FF614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025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8" t="4620" b="12215"/>
          <a:stretch/>
        </p:blipFill>
        <p:spPr>
          <a:xfrm>
            <a:off x="0" y="1"/>
            <a:ext cx="12172950" cy="6858000"/>
          </a:xfrm>
        </p:spPr>
      </p:pic>
      <p:sp>
        <p:nvSpPr>
          <p:cNvPr id="6" name="圓角矩形 5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11137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如何從新聞辨別證券商目前是否賺錢呢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aphicFrame>
        <p:nvGraphicFramePr>
          <p:cNvPr id="16" name="圖片版面配置區 1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66203716"/>
              </p:ext>
            </p:extLst>
          </p:nvPr>
        </p:nvGraphicFramePr>
        <p:xfrm>
          <a:off x="6509254" y="2428354"/>
          <a:ext cx="4253779" cy="3136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文字版面配置區 8"/>
          <p:cNvSpPr txBox="1">
            <a:spLocks/>
          </p:cNvSpPr>
          <p:nvPr/>
        </p:nvSpPr>
        <p:spPr>
          <a:xfrm>
            <a:off x="6559427" y="1951865"/>
            <a:ext cx="4771448" cy="3034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台灣上市櫃成交日均量</a:t>
            </a:r>
            <a:r>
              <a:rPr lang="en-US" altLang="zh-TW" dirty="0" smtClean="0"/>
              <a:t>(</a:t>
            </a:r>
            <a:r>
              <a:rPr lang="zh-TW" altLang="en-US" dirty="0" smtClean="0"/>
              <a:t>億</a:t>
            </a:r>
            <a:r>
              <a:rPr lang="en-US" altLang="zh-TW" dirty="0" smtClean="0"/>
              <a:t>)</a:t>
            </a:r>
            <a:r>
              <a:rPr lang="zh-TW" altLang="en-US" dirty="0" smtClean="0"/>
              <a:t>*</a:t>
            </a:r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6638004" y="3606976"/>
            <a:ext cx="3985823" cy="0"/>
          </a:xfrm>
          <a:prstGeom prst="line">
            <a:avLst/>
          </a:prstGeom>
          <a:ln w="19050">
            <a:solidFill>
              <a:schemeClr val="accent3">
                <a:lumMod val="50000"/>
                <a:alpha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8273950" y="2971432"/>
            <a:ext cx="1342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i="1" dirty="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10</a:t>
            </a:r>
            <a:r>
              <a:rPr lang="zh-TW" altLang="en-US" sz="1200" b="1" i="1" dirty="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年平均</a:t>
            </a:r>
            <a:r>
              <a:rPr lang="en-US" altLang="zh-TW" sz="1200" b="1" i="1" dirty="0" smtClean="0">
                <a:solidFill>
                  <a:schemeClr val="accent3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1,221</a:t>
            </a:r>
            <a:endParaRPr lang="zh-TW" altLang="en-US" sz="1200" b="1" i="1" dirty="0">
              <a:solidFill>
                <a:schemeClr val="accent3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圓角矩形圖說文字 19"/>
          <p:cNvSpPr/>
          <p:nvPr/>
        </p:nvSpPr>
        <p:spPr>
          <a:xfrm>
            <a:off x="9484195" y="2424956"/>
            <a:ext cx="1470654" cy="476148"/>
          </a:xfrm>
          <a:prstGeom prst="wedgeRoundRectCallout">
            <a:avLst>
              <a:gd name="adj1" fmla="val 21615"/>
              <a:gd name="adj2" fmla="val 73579"/>
              <a:gd name="adj3" fmla="val 1666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創近</a:t>
            </a:r>
            <a:r>
              <a:rPr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年新高</a:t>
            </a:r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版面配置區 4"/>
          <p:cNvSpPr txBox="1">
            <a:spLocks/>
          </p:cNvSpPr>
          <p:nvPr/>
        </p:nvSpPr>
        <p:spPr>
          <a:xfrm>
            <a:off x="6356854" y="5697505"/>
            <a:ext cx="7256989" cy="536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400" smtClean="0"/>
              <a:t>*此交易量包含上市櫃股票、權證、</a:t>
            </a:r>
            <a:r>
              <a:rPr lang="en-US" altLang="zh-TW" sz="1400" smtClean="0"/>
              <a:t>TDR</a:t>
            </a:r>
            <a:r>
              <a:rPr lang="zh-TW" altLang="en-US" sz="1400" smtClean="0"/>
              <a:t>及</a:t>
            </a:r>
            <a:r>
              <a:rPr lang="en-US" altLang="zh-TW" sz="1400" smtClean="0"/>
              <a:t>ETF</a:t>
            </a:r>
            <a:r>
              <a:rPr lang="zh-TW" altLang="en-US" sz="1400" smtClean="0"/>
              <a:t>交易</a:t>
            </a:r>
            <a:endParaRPr lang="en-US" altLang="zh-TW" sz="1400" smtClean="0"/>
          </a:p>
          <a:p>
            <a:r>
              <a:rPr lang="zh-TW" altLang="en-US" sz="1400" smtClean="0"/>
              <a:t>資料來源：</a:t>
            </a:r>
            <a:r>
              <a:rPr lang="en-US" altLang="zh-TW" sz="1400" smtClean="0"/>
              <a:t>STOCKQ</a:t>
            </a:r>
            <a:r>
              <a:rPr lang="zh-TW" altLang="en-US" sz="1400" smtClean="0"/>
              <a:t>、證交所、證期局，</a:t>
            </a:r>
            <a:r>
              <a:rPr lang="en-US" altLang="zh-TW" sz="1400" smtClean="0"/>
              <a:t>2017/12/31</a:t>
            </a:r>
            <a:endParaRPr lang="zh-TW" altLang="en-US" sz="1400" smtClean="0"/>
          </a:p>
          <a:p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77588" y="2972017"/>
            <a:ext cx="494931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u="sng" dirty="0">
                <a:solidFill>
                  <a:srgbClr val="888888"/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5"/>
              </a:rPr>
              <a:t>台股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今（</a:t>
            </a:r>
            <a:r>
              <a:rPr lang="en-US" altLang="zh-TW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26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）日開盤衝高挑戰月線反壓，雖遇壓卻仍在</a:t>
            </a:r>
            <a:r>
              <a:rPr lang="en-US" altLang="zh-TW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10,800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點關卡之上整理，終場上漲</a:t>
            </a:r>
            <a:r>
              <a:rPr lang="en-US" altLang="zh-TW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42.15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點，收在</a:t>
            </a:r>
            <a:r>
              <a:rPr lang="en-US" altLang="zh-TW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10,836.7</a:t>
            </a:r>
            <a:r>
              <a:rPr lang="zh-TW" alt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點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，成交量</a:t>
            </a:r>
            <a:r>
              <a:rPr lang="en-US" altLang="zh-TW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1,200.8</a:t>
            </a:r>
            <a:r>
              <a:rPr lang="zh-TW" altLang="en-US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億元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。大盤除</a:t>
            </a:r>
            <a:r>
              <a:rPr lang="zh-TW" altLang="en-US" u="sng" dirty="0">
                <a:solidFill>
                  <a:srgbClr val="888888"/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6"/>
              </a:rPr>
              <a:t>台積電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zh-TW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2330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）、</a:t>
            </a:r>
            <a:r>
              <a:rPr lang="zh-TW" altLang="en-US" u="sng" dirty="0">
                <a:solidFill>
                  <a:srgbClr val="888888"/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7"/>
              </a:rPr>
              <a:t>鴻海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lang="en-US" altLang="zh-TW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2317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）及金融類股撐盤外，國際紙槳大漲掀起衛生紙搶購潮的議題，更讓造紙類股今日呈現強勢，盤中漲幅超過</a:t>
            </a:r>
            <a:r>
              <a:rPr lang="en-US" altLang="zh-TW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5%</a:t>
            </a:r>
            <a:r>
              <a:rPr lang="zh-TW" altLang="en-US" dirty="0">
                <a:solidFill>
                  <a:srgbClr val="44444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，傲視各類股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27790" y="2135086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TW" altLang="en-US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台股戰月線 衝高收斂漲</a:t>
            </a:r>
            <a:r>
              <a:rPr lang="en-US" altLang="zh-TW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42</a:t>
            </a:r>
            <a:r>
              <a:rPr lang="zh-TW" altLang="en-US" sz="2400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點</a:t>
            </a:r>
            <a:endParaRPr lang="zh-TW" altLang="en-US" sz="2400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40000" y="2611750"/>
            <a:ext cx="37994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Meiryo" panose="020B0604030504040204" pitchFamily="34" charset="-128"/>
                <a:ea typeface="Meiryo" panose="020B0604030504040204" pitchFamily="34" charset="-128"/>
              </a:rPr>
              <a:t>2018-02-26 14:09</a:t>
            </a:r>
            <a:r>
              <a:rPr lang="zh-TW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聯合晚報 記者</a:t>
            </a:r>
            <a:r>
              <a:rPr lang="zh-TW" altLang="en-US" sz="1200" dirty="0">
                <a:latin typeface="Meiryo" panose="020B0604030504040204" pitchFamily="34" charset="-128"/>
                <a:ea typeface="Meiryo" panose="020B0604030504040204" pitchFamily="34" charset="-128"/>
                <a:hlinkClick r:id="rId8"/>
              </a:rPr>
              <a:t>廖賢龍</a:t>
            </a:r>
            <a:r>
              <a:rPr lang="zh-TW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／台北報導</a:t>
            </a:r>
            <a:endParaRPr lang="zh-TW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66175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8" t="4620" b="12215"/>
          <a:stretch/>
        </p:blipFill>
        <p:spPr>
          <a:xfrm>
            <a:off x="0" y="1"/>
            <a:ext cx="12172950" cy="6858000"/>
          </a:xfrm>
        </p:spPr>
      </p:pic>
      <p:sp>
        <p:nvSpPr>
          <p:cNvPr id="6" name="圓角矩形 5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8251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 smtClean="0"/>
              <a:t>隨堂測驗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990601" y="2055812"/>
            <a:ext cx="10150366" cy="3987636"/>
          </a:xfrm>
          <a:prstGeom prst="rect">
            <a:avLst/>
          </a:prstGeom>
          <a:noFill/>
          <a:ln w="28575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324304" y="1823060"/>
            <a:ext cx="1807779" cy="412188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324304" y="2326613"/>
            <a:ext cx="9226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年日均交易量為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1,370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那麼證券業手續費收入是多少呢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28702" y="3645844"/>
            <a:ext cx="385554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1,370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0.1425%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**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2=476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8230" y="3448485"/>
            <a:ext cx="49666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提示一：券商手續費為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0.1425%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提示二：全體市場手續費約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折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提示三：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年交易日為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提示四：交易金額是成交金額*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</p:spTree>
    <p:extLst>
      <p:ext uri="{BB962C8B-B14F-4D97-AF65-F5344CB8AC3E}">
        <p14:creationId xmlns="" xmlns:p14="http://schemas.microsoft.com/office/powerpoint/2010/main" val="394276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12604" y="4186238"/>
            <a:ext cx="9144000" cy="165576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8874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"/>
            <a:ext cx="12588744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14054" y="3244970"/>
            <a:ext cx="11341100" cy="2889130"/>
          </a:xfrm>
          <a:prstGeom prst="rect">
            <a:avLst/>
          </a:prstGeom>
          <a:solidFill>
            <a:schemeClr val="tx1">
              <a:alpha val="70000"/>
            </a:schemeClr>
          </a:solidFill>
          <a:ln w="76200" cmpd="sng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4054" y="3108405"/>
            <a:ext cx="11341100" cy="221599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2 </a:t>
            </a:r>
            <a:endParaRPr lang="zh-TW" altLang="en-US" sz="13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2426" y="4959579"/>
            <a:ext cx="11341100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>
                <a:solidFill>
                  <a:srgbClr val="42C5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散戶歷程</a:t>
            </a:r>
            <a:endParaRPr lang="zh-TW" altLang="en-US" sz="8000" dirty="0">
              <a:solidFill>
                <a:srgbClr val="42C5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9847066" y="6492875"/>
            <a:ext cx="2743200" cy="365125"/>
          </a:xfrm>
        </p:spPr>
        <p:txBody>
          <a:bodyPr/>
          <a:lstStyle/>
          <a:p>
            <a:fld id="{7FB9CACC-E1C4-4E5D-9BAC-C07652BC5FD2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504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07" t="9600" b="17306"/>
          <a:stretch/>
        </p:blipFill>
        <p:spPr>
          <a:xfrm>
            <a:off x="-29030" y="0"/>
            <a:ext cx="12221029" cy="6850744"/>
          </a:xfrm>
          <a:prstGeom prst="rect">
            <a:avLst/>
          </a:prstGeom>
        </p:spPr>
      </p:pic>
      <p:sp>
        <p:nvSpPr>
          <p:cNvPr id="42" name="圓角矩形 41"/>
          <p:cNvSpPr/>
          <p:nvPr/>
        </p:nvSpPr>
        <p:spPr>
          <a:xfrm>
            <a:off x="419100" y="497682"/>
            <a:ext cx="11449050" cy="6036467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客戶在證券商的歷程從考慮開戶就開始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9838" b="99809" l="23567" r="7293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981" r="25761"/>
          <a:stretch/>
        </p:blipFill>
        <p:spPr>
          <a:xfrm>
            <a:off x="-4064001" y="2242911"/>
            <a:ext cx="3410857" cy="4351338"/>
          </a:xfrm>
        </p:spPr>
      </p:pic>
      <p:grpSp>
        <p:nvGrpSpPr>
          <p:cNvPr id="11" name="群組 10"/>
          <p:cNvGrpSpPr/>
          <p:nvPr/>
        </p:nvGrpSpPr>
        <p:grpSpPr>
          <a:xfrm>
            <a:off x="617661" y="2079512"/>
            <a:ext cx="10202739" cy="3444583"/>
            <a:chOff x="0" y="2013519"/>
            <a:chExt cx="9186739" cy="2992889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0" y="3675088"/>
              <a:ext cx="9144000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手繪多邊形 12"/>
            <p:cNvSpPr/>
            <p:nvPr/>
          </p:nvSpPr>
          <p:spPr>
            <a:xfrm>
              <a:off x="175846" y="2540635"/>
              <a:ext cx="8593016" cy="2380026"/>
            </a:xfrm>
            <a:custGeom>
              <a:avLst/>
              <a:gdLst>
                <a:gd name="connsiteX0" fmla="*/ 0 w 8288216"/>
                <a:gd name="connsiteY0" fmla="*/ 1582832 h 2380026"/>
                <a:gd name="connsiteX1" fmla="*/ 621323 w 8288216"/>
                <a:gd name="connsiteY1" fmla="*/ 2122094 h 2380026"/>
                <a:gd name="connsiteX2" fmla="*/ 1535723 w 8288216"/>
                <a:gd name="connsiteY2" fmla="*/ 217 h 2380026"/>
                <a:gd name="connsiteX3" fmla="*/ 3470031 w 8288216"/>
                <a:gd name="connsiteY3" fmla="*/ 2262771 h 2380026"/>
                <a:gd name="connsiteX4" fmla="*/ 5040923 w 8288216"/>
                <a:gd name="connsiteY4" fmla="*/ 47109 h 2380026"/>
                <a:gd name="connsiteX5" fmla="*/ 6588369 w 8288216"/>
                <a:gd name="connsiteY5" fmla="*/ 2380002 h 2380026"/>
                <a:gd name="connsiteX6" fmla="*/ 8288216 w 8288216"/>
                <a:gd name="connsiteY6" fmla="*/ 94002 h 238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8216" h="2380026">
                  <a:moveTo>
                    <a:pt x="0" y="1582832"/>
                  </a:moveTo>
                  <a:cubicBezTo>
                    <a:pt x="182684" y="1984347"/>
                    <a:pt x="365369" y="2385863"/>
                    <a:pt x="621323" y="2122094"/>
                  </a:cubicBezTo>
                  <a:cubicBezTo>
                    <a:pt x="877277" y="1858325"/>
                    <a:pt x="1060938" y="-23229"/>
                    <a:pt x="1535723" y="217"/>
                  </a:cubicBezTo>
                  <a:cubicBezTo>
                    <a:pt x="2010508" y="23663"/>
                    <a:pt x="2885831" y="2254956"/>
                    <a:pt x="3470031" y="2262771"/>
                  </a:cubicBezTo>
                  <a:cubicBezTo>
                    <a:pt x="4054231" y="2270586"/>
                    <a:pt x="4521200" y="27571"/>
                    <a:pt x="5040923" y="47109"/>
                  </a:cubicBezTo>
                  <a:cubicBezTo>
                    <a:pt x="5560646" y="66647"/>
                    <a:pt x="6047154" y="2372187"/>
                    <a:pt x="6588369" y="2380002"/>
                  </a:cubicBezTo>
                  <a:cubicBezTo>
                    <a:pt x="7129584" y="2387817"/>
                    <a:pt x="7915031" y="488679"/>
                    <a:pt x="8288216" y="94002"/>
                  </a:cubicBezTo>
                </a:path>
              </a:pathLst>
            </a:cu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4" name="橢圓 13"/>
            <p:cNvSpPr/>
            <p:nvPr/>
          </p:nvSpPr>
          <p:spPr>
            <a:xfrm>
              <a:off x="809632" y="4090668"/>
              <a:ext cx="360000" cy="360000"/>
            </a:xfrm>
            <a:prstGeom prst="ellipse">
              <a:avLst/>
            </a:prstGeom>
            <a:solidFill>
              <a:srgbClr val="FF61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9292" y="4254764"/>
              <a:ext cx="360000" cy="360000"/>
            </a:xfrm>
            <a:prstGeom prst="ellipse">
              <a:avLst/>
            </a:prstGeom>
            <a:solidFill>
              <a:srgbClr val="FF61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00035" y="4090668"/>
              <a:ext cx="1197688" cy="72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電視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宣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戶外廣告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0" y="4712249"/>
              <a:ext cx="1197688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口耳相傳</a:t>
              </a:r>
            </a:p>
          </p:txBody>
        </p:sp>
        <p:sp>
          <p:nvSpPr>
            <p:cNvPr id="18" name="橢圓 17"/>
            <p:cNvSpPr/>
            <p:nvPr/>
          </p:nvSpPr>
          <p:spPr>
            <a:xfrm>
              <a:off x="1144993" y="2894914"/>
              <a:ext cx="360000" cy="360000"/>
            </a:xfrm>
            <a:prstGeom prst="ellipse">
              <a:avLst/>
            </a:prstGeom>
            <a:solidFill>
              <a:srgbClr val="FF61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6576" y="2940631"/>
              <a:ext cx="1197688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2170248" y="2790858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2482418" y="2852936"/>
              <a:ext cx="1901073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社群網站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>
              <a:off x="1798525" y="2378987"/>
              <a:ext cx="360000" cy="360000"/>
            </a:xfrm>
            <a:prstGeom prst="ellipse">
              <a:avLst/>
            </a:prstGeom>
            <a:solidFill>
              <a:srgbClr val="FF61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821971" y="2066731"/>
              <a:ext cx="2114302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官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3145706" y="4227163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738585" y="4567872"/>
              <a:ext cx="1197688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廣告文宣</a:t>
              </a:r>
            </a:p>
          </p:txBody>
        </p:sp>
        <p:sp>
          <p:nvSpPr>
            <p:cNvPr id="26" name="橢圓 25"/>
            <p:cNvSpPr/>
            <p:nvPr/>
          </p:nvSpPr>
          <p:spPr>
            <a:xfrm>
              <a:off x="4051800" y="4101702"/>
              <a:ext cx="360000" cy="360000"/>
            </a:xfrm>
            <a:prstGeom prst="ellipse">
              <a:avLst/>
            </a:prstGeom>
            <a:solidFill>
              <a:srgbClr val="42C5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355976" y="4077072"/>
              <a:ext cx="1465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分公司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5199182" y="2364279"/>
              <a:ext cx="360000" cy="360000"/>
            </a:xfrm>
            <a:prstGeom prst="ellipse">
              <a:avLst/>
            </a:prstGeom>
            <a:solidFill>
              <a:srgbClr val="42C5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5019181" y="2013519"/>
              <a:ext cx="1465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下單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5665659" y="2741629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992198" y="2677409"/>
              <a:ext cx="1465387" cy="5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線上訂閱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</a:t>
              </a: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  <a:r>
                <a: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客服</a:t>
              </a:r>
            </a:p>
          </p:txBody>
        </p:sp>
        <p:sp>
          <p:nvSpPr>
            <p:cNvPr id="32" name="橢圓 31"/>
            <p:cNvSpPr/>
            <p:nvPr/>
          </p:nvSpPr>
          <p:spPr>
            <a:xfrm>
              <a:off x="6521445" y="447522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019182" y="4483150"/>
              <a:ext cx="1465387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16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客服中心</a:t>
              </a:r>
              <a:endPara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7418261" y="4227163"/>
              <a:ext cx="360000" cy="36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721352" y="4229554"/>
              <a:ext cx="1465387" cy="294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實體對帳單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8588862" y="2417989"/>
              <a:ext cx="360000" cy="360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418261" y="2042951"/>
              <a:ext cx="1465387" cy="508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電子對帳單</a:t>
              </a:r>
              <a:endPara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93663" indent="-93663">
                <a:buFont typeface="Arial" panose="020B0604020202020204" pitchFamily="34" charset="0"/>
                <a:buChar char="•"/>
              </a:pPr>
              <a:r>
                <a:rPr lang="zh-TW" altLang="en-US" sz="1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研究報告</a:t>
              </a: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>
              <a:off x="4659182" y="2970858"/>
              <a:ext cx="360000" cy="360000"/>
            </a:xfrm>
            <a:prstGeom prst="ellipse">
              <a:avLst/>
            </a:prstGeom>
            <a:solidFill>
              <a:srgbClr val="42C5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39" name="橢圓 38"/>
            <p:cNvSpPr/>
            <p:nvPr/>
          </p:nvSpPr>
          <p:spPr>
            <a:xfrm>
              <a:off x="4839182" y="2606027"/>
              <a:ext cx="360000" cy="360000"/>
            </a:xfrm>
            <a:prstGeom prst="ellipse">
              <a:avLst/>
            </a:prstGeom>
            <a:solidFill>
              <a:srgbClr val="42C5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3250629" y="2970858"/>
              <a:ext cx="1465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網頁下單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3466653" y="2603236"/>
              <a:ext cx="14653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下單</a:t>
              </a:r>
              <a:endPara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="" xmlns:p14="http://schemas.microsoft.com/office/powerpoint/2010/main" val="865754589"/>
              </p:ext>
            </p:extLst>
          </p:nvPr>
        </p:nvGraphicFramePr>
        <p:xfrm>
          <a:off x="1508516" y="1727230"/>
          <a:ext cx="8229600" cy="452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="" xmlns:p14="http://schemas.microsoft.com/office/powerpoint/2010/main" val="6851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圖說文字 49"/>
          <p:cNvSpPr/>
          <p:nvPr/>
        </p:nvSpPr>
        <p:spPr>
          <a:xfrm>
            <a:off x="140233" y="4330635"/>
            <a:ext cx="11977949" cy="2257876"/>
          </a:xfrm>
          <a:prstGeom prst="wedgeRectCallout">
            <a:avLst>
              <a:gd name="adj1" fmla="val -597"/>
              <a:gd name="adj2" fmla="val -101421"/>
            </a:avLst>
          </a:prstGeom>
          <a:solidFill>
            <a:srgbClr val="42C5B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先聚焦在最關鍵的開戶到交易的部分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19</a:t>
            </a:fld>
            <a:endParaRPr lang="zh-TW" altLang="en-US"/>
          </a:p>
        </p:txBody>
      </p:sp>
      <p:cxnSp>
        <p:nvCxnSpPr>
          <p:cNvPr id="5" name="直線接點 4"/>
          <p:cNvCxnSpPr/>
          <p:nvPr/>
        </p:nvCxnSpPr>
        <p:spPr>
          <a:xfrm>
            <a:off x="1640116" y="3007431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1815962" y="1782249"/>
            <a:ext cx="8593016" cy="2380026"/>
          </a:xfrm>
          <a:custGeom>
            <a:avLst/>
            <a:gdLst>
              <a:gd name="connsiteX0" fmla="*/ 0 w 8288216"/>
              <a:gd name="connsiteY0" fmla="*/ 1582832 h 2380026"/>
              <a:gd name="connsiteX1" fmla="*/ 621323 w 8288216"/>
              <a:gd name="connsiteY1" fmla="*/ 2122094 h 2380026"/>
              <a:gd name="connsiteX2" fmla="*/ 1535723 w 8288216"/>
              <a:gd name="connsiteY2" fmla="*/ 217 h 2380026"/>
              <a:gd name="connsiteX3" fmla="*/ 3470031 w 8288216"/>
              <a:gd name="connsiteY3" fmla="*/ 2262771 h 2380026"/>
              <a:gd name="connsiteX4" fmla="*/ 5040923 w 8288216"/>
              <a:gd name="connsiteY4" fmla="*/ 47109 h 2380026"/>
              <a:gd name="connsiteX5" fmla="*/ 6588369 w 8288216"/>
              <a:gd name="connsiteY5" fmla="*/ 2380002 h 2380026"/>
              <a:gd name="connsiteX6" fmla="*/ 8288216 w 8288216"/>
              <a:gd name="connsiteY6" fmla="*/ 94002 h 238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8216" h="2380026">
                <a:moveTo>
                  <a:pt x="0" y="1582832"/>
                </a:moveTo>
                <a:cubicBezTo>
                  <a:pt x="182684" y="1984347"/>
                  <a:pt x="365369" y="2385863"/>
                  <a:pt x="621323" y="2122094"/>
                </a:cubicBezTo>
                <a:cubicBezTo>
                  <a:pt x="877277" y="1858325"/>
                  <a:pt x="1060938" y="-23229"/>
                  <a:pt x="1535723" y="217"/>
                </a:cubicBezTo>
                <a:cubicBezTo>
                  <a:pt x="2010508" y="23663"/>
                  <a:pt x="2885831" y="2254956"/>
                  <a:pt x="3470031" y="2262771"/>
                </a:cubicBezTo>
                <a:cubicBezTo>
                  <a:pt x="4054231" y="2270586"/>
                  <a:pt x="4521200" y="27571"/>
                  <a:pt x="5040923" y="47109"/>
                </a:cubicBezTo>
                <a:cubicBezTo>
                  <a:pt x="5560646" y="66647"/>
                  <a:pt x="6047154" y="2372187"/>
                  <a:pt x="6588369" y="2380002"/>
                </a:cubicBezTo>
                <a:cubicBezTo>
                  <a:pt x="7129584" y="2387817"/>
                  <a:pt x="7915031" y="488679"/>
                  <a:pt x="8288216" y="94002"/>
                </a:cubicBezTo>
              </a:path>
            </a:pathLst>
          </a:cu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="" xmlns:p14="http://schemas.microsoft.com/office/powerpoint/2010/main" val="3572285657"/>
              </p:ext>
            </p:extLst>
          </p:nvPr>
        </p:nvGraphicFramePr>
        <p:xfrm>
          <a:off x="2097316" y="729343"/>
          <a:ext cx="8229600" cy="452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橢圓 7"/>
          <p:cNvSpPr/>
          <p:nvPr/>
        </p:nvSpPr>
        <p:spPr>
          <a:xfrm>
            <a:off x="2449748" y="342301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839408" y="358710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740151" y="3423011"/>
            <a:ext cx="1197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電視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宣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戶外廣告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640116" y="4044592"/>
            <a:ext cx="119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口耳相傳</a:t>
            </a:r>
          </a:p>
        </p:txBody>
      </p:sp>
      <p:sp>
        <p:nvSpPr>
          <p:cNvPr id="12" name="橢圓 11"/>
          <p:cNvSpPr/>
          <p:nvPr/>
        </p:nvSpPr>
        <p:spPr>
          <a:xfrm>
            <a:off x="2785109" y="2227257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676692" y="2272974"/>
            <a:ext cx="119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3810364" y="2123201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122534" y="2185279"/>
            <a:ext cx="1901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社群網站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438641" y="171133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462087" y="1399074"/>
            <a:ext cx="211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4785822" y="3559506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378701" y="3900215"/>
            <a:ext cx="119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廣告文宣</a:t>
            </a:r>
          </a:p>
        </p:txBody>
      </p:sp>
      <p:sp>
        <p:nvSpPr>
          <p:cNvPr id="20" name="橢圓 19"/>
          <p:cNvSpPr/>
          <p:nvPr/>
        </p:nvSpPr>
        <p:spPr>
          <a:xfrm>
            <a:off x="5691916" y="3434045"/>
            <a:ext cx="360000" cy="360000"/>
          </a:xfrm>
          <a:prstGeom prst="ellipse">
            <a:avLst/>
          </a:prstGeom>
          <a:solidFill>
            <a:srgbClr val="42C5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996092" y="3409415"/>
            <a:ext cx="146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分公司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839298" y="1696622"/>
            <a:ext cx="360000" cy="360000"/>
          </a:xfrm>
          <a:prstGeom prst="ellipse">
            <a:avLst/>
          </a:prstGeom>
          <a:solidFill>
            <a:srgbClr val="42C5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659297" y="1345862"/>
            <a:ext cx="146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下單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7305775" y="207397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7632314" y="2009752"/>
            <a:ext cx="146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線上訂閱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客服</a:t>
            </a:r>
          </a:p>
        </p:txBody>
      </p:sp>
      <p:sp>
        <p:nvSpPr>
          <p:cNvPr id="26" name="橢圓 25"/>
          <p:cNvSpPr/>
          <p:nvPr/>
        </p:nvSpPr>
        <p:spPr>
          <a:xfrm>
            <a:off x="8161561" y="3807570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6659298" y="3815493"/>
            <a:ext cx="1465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客服中心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9058377" y="3559506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9361468" y="3561897"/>
            <a:ext cx="1465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實體對帳單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0228978" y="1750332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9123591" y="1711330"/>
            <a:ext cx="1465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電子對帳單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3663" indent="-93663"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研究報告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6299298" y="2303201"/>
            <a:ext cx="360000" cy="360000"/>
          </a:xfrm>
          <a:prstGeom prst="ellipse">
            <a:avLst/>
          </a:prstGeom>
          <a:solidFill>
            <a:srgbClr val="42C5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479298" y="1938370"/>
            <a:ext cx="360000" cy="360000"/>
          </a:xfrm>
          <a:prstGeom prst="ellipse">
            <a:avLst/>
          </a:prstGeom>
          <a:solidFill>
            <a:srgbClr val="42C5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4890745" y="2303201"/>
            <a:ext cx="146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網頁下單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106769" y="1935579"/>
            <a:ext cx="1465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下單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297884" y="4649209"/>
            <a:ext cx="2295118" cy="1382253"/>
          </a:xfrm>
          <a:prstGeom prst="roundRect">
            <a:avLst/>
          </a:prstGeom>
          <a:solidFill>
            <a:srgbClr val="42C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化同側角落矩形 38"/>
          <p:cNvSpPr/>
          <p:nvPr/>
        </p:nvSpPr>
        <p:spPr>
          <a:xfrm>
            <a:off x="418907" y="4756627"/>
            <a:ext cx="2061029" cy="593515"/>
          </a:xfrm>
          <a:prstGeom prst="round2SameRect">
            <a:avLst>
              <a:gd name="adj1" fmla="val 2608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開戶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2649814" y="4676931"/>
            <a:ext cx="2295118" cy="1382253"/>
          </a:xfrm>
          <a:prstGeom prst="roundRect">
            <a:avLst/>
          </a:prstGeom>
          <a:solidFill>
            <a:srgbClr val="42C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圓角化同側角落矩形 42"/>
          <p:cNvSpPr/>
          <p:nvPr/>
        </p:nvSpPr>
        <p:spPr>
          <a:xfrm>
            <a:off x="2770837" y="4784349"/>
            <a:ext cx="2061029" cy="593515"/>
          </a:xfrm>
          <a:prstGeom prst="round2SameRect">
            <a:avLst>
              <a:gd name="adj1" fmla="val 2608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首次登入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5001529" y="4646905"/>
            <a:ext cx="2295118" cy="1382253"/>
          </a:xfrm>
          <a:prstGeom prst="roundRect">
            <a:avLst/>
          </a:prstGeom>
          <a:solidFill>
            <a:srgbClr val="42C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圓角化同側角落矩形 44"/>
          <p:cNvSpPr/>
          <p:nvPr/>
        </p:nvSpPr>
        <p:spPr>
          <a:xfrm>
            <a:off x="5122552" y="4754323"/>
            <a:ext cx="2061029" cy="593515"/>
          </a:xfrm>
          <a:prstGeom prst="round2SameRect">
            <a:avLst>
              <a:gd name="adj1" fmla="val 2608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憑</a:t>
            </a:r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證下載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7359180" y="4646905"/>
            <a:ext cx="2295118" cy="1382253"/>
          </a:xfrm>
          <a:prstGeom prst="roundRect">
            <a:avLst/>
          </a:prstGeom>
          <a:solidFill>
            <a:srgbClr val="42C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圓角化同側角落矩形 46"/>
          <p:cNvSpPr/>
          <p:nvPr/>
        </p:nvSpPr>
        <p:spPr>
          <a:xfrm>
            <a:off x="7480203" y="4754323"/>
            <a:ext cx="2061029" cy="593515"/>
          </a:xfrm>
          <a:prstGeom prst="round2SameRect">
            <a:avLst>
              <a:gd name="adj1" fmla="val 2608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首筆委託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9735954" y="4646905"/>
            <a:ext cx="2295118" cy="1382253"/>
          </a:xfrm>
          <a:prstGeom prst="roundRect">
            <a:avLst/>
          </a:prstGeom>
          <a:solidFill>
            <a:srgbClr val="42C5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圓角化同側角落矩形 48"/>
          <p:cNvSpPr/>
          <p:nvPr/>
        </p:nvSpPr>
        <p:spPr>
          <a:xfrm>
            <a:off x="9856977" y="4754323"/>
            <a:ext cx="2061029" cy="593515"/>
          </a:xfrm>
          <a:prstGeom prst="round2SameRect">
            <a:avLst>
              <a:gd name="adj1" fmla="val 2608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首筆成交</a:t>
            </a:r>
            <a:endParaRPr lang="zh-TW" altLang="en-US" sz="3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111922" y="5520306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關鍵第一步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844379" y="5505768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首次接觸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376524" y="550613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下單必要條件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521482" y="5505768"/>
            <a:ext cx="2031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客戶交易意願表達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701185" y="550576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完成交易開始有庫存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73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9900" y="19988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講到證券商你們的想像可能是</a:t>
            </a:r>
            <a:r>
              <a:rPr lang="en-US" altLang="zh-TW" sz="5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「股票交易市場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9911"/>
          <a:stretch/>
        </p:blipFill>
        <p:spPr bwMode="auto">
          <a:xfrm>
            <a:off x="187415" y="1626415"/>
            <a:ext cx="3778220" cy="45961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高頻交易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4117" y="-390235"/>
            <a:ext cx="4305300" cy="25057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1032" name="Picture 8" descr="「看盤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629499"/>
            <a:ext cx="4241800" cy="201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8442444" y="3716733"/>
            <a:ext cx="4500890" cy="2505794"/>
            <a:chOff x="8442444" y="3716733"/>
            <a:chExt cx="4500890" cy="2505794"/>
          </a:xfrm>
        </p:grpSpPr>
        <p:pic>
          <p:nvPicPr>
            <p:cNvPr id="1034" name="Picture 10" descr="相關圖片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2444" y="3716733"/>
              <a:ext cx="3533655" cy="250579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8442445" y="5391529"/>
              <a:ext cx="3533654" cy="830997"/>
            </a:xfrm>
            <a:prstGeom prst="rect">
              <a:avLst/>
            </a:prstGeom>
            <a:solidFill>
              <a:srgbClr val="42C5B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8697466" y="5391528"/>
              <a:ext cx="4245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好的老師帶你上天堂</a:t>
              </a:r>
              <a:endPara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壞的老師帶你住套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房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4051390" y="1623331"/>
            <a:ext cx="3581310" cy="1995514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7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證券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6" name="Picture 12" descr="电影 - 华尔街之狼  莱昂纳多·迪卡普里奥 壁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631" y="3716731"/>
            <a:ext cx="4274816" cy="25057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220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zh-TW" altLang="en-US" dirty="0" smtClean="0"/>
              <a:t>如何開戶</a:t>
            </a:r>
            <a:r>
              <a:rPr lang="en-US" altLang="zh-TW" dirty="0" smtClean="0"/>
              <a:t>?</a:t>
            </a:r>
            <a:r>
              <a:rPr lang="zh-TW" altLang="en-US" dirty="0" smtClean="0"/>
              <a:t>一般開戶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45646481"/>
              </p:ext>
            </p:extLst>
          </p:nvPr>
        </p:nvGraphicFramePr>
        <p:xfrm>
          <a:off x="667656" y="1442911"/>
          <a:ext cx="11132457" cy="2456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819"/>
                <a:gridCol w="9124638"/>
              </a:tblGrid>
              <a:tr h="4479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種類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42C5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條件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42C5BF"/>
                    </a:solidFill>
                  </a:tcPr>
                </a:tc>
              </a:tr>
              <a:tr h="773108"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自然人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年滿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歲者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開戶人親持身分正計第二證件正本，至現場辦理開戶作業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42C5BF">
                        <a:alpha val="50000"/>
                      </a:srgbClr>
                    </a:solidFill>
                  </a:tcPr>
                </a:tc>
              </a:tr>
              <a:tr h="1104441">
                <a:tc>
                  <a:txBody>
                    <a:bodyPr/>
                    <a:lstStyle/>
                    <a:p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自然人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未成年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由法定代理人代理開戶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父母須同時在場</a:t>
                      </a:r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親持戶籍謄本或戶口戶簿</a:t>
                      </a:r>
                      <a:endParaRPr lang="en-US" altLang="zh-TW" sz="20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20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父母雙方身分證及第二證件正本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rgbClr val="42C5B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向右箭號 7"/>
          <p:cNvSpPr/>
          <p:nvPr/>
        </p:nvSpPr>
        <p:spPr>
          <a:xfrm>
            <a:off x="667656" y="4688227"/>
            <a:ext cx="2409373" cy="1407773"/>
          </a:xfrm>
          <a:prstGeom prst="rightArrow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完成開戶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381826" y="4688228"/>
            <a:ext cx="2699657" cy="1553029"/>
          </a:xfrm>
          <a:prstGeom prst="round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股票存摺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241141" y="4688227"/>
            <a:ext cx="2699657" cy="1553029"/>
          </a:xfrm>
          <a:prstGeom prst="round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交割戶存摺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100456" y="4688228"/>
            <a:ext cx="2699657" cy="1553029"/>
          </a:xfrm>
          <a:prstGeom prst="round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密碼條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569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56399" y="0"/>
            <a:ext cx="45719" cy="68580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51828" y="0"/>
            <a:ext cx="147317" cy="68580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518" y="0"/>
            <a:ext cx="2307772" cy="68580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9145" y="198649"/>
            <a:ext cx="7154455" cy="1006038"/>
          </a:xfrm>
        </p:spPr>
        <p:txBody>
          <a:bodyPr/>
          <a:lstStyle/>
          <a:p>
            <a:r>
              <a:rPr lang="zh-TW" altLang="en-US" dirty="0" smtClean="0"/>
              <a:t>網路開戶真的那麼方便嗎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62056" y="1538709"/>
            <a:ext cx="531223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/>
              <a:t>開戶資格</a:t>
            </a:r>
            <a:endParaRPr lang="en-US" altLang="zh-TW" b="1" dirty="0" smtClean="0"/>
          </a:p>
          <a:p>
            <a:pPr fontAlgn="t"/>
            <a:r>
              <a:rPr lang="zh-TW" altLang="en-US" sz="2400" dirty="0"/>
              <a:t>本國年滿</a:t>
            </a:r>
            <a:r>
              <a:rPr lang="en-US" altLang="zh-TW" sz="2400" dirty="0"/>
              <a:t>20</a:t>
            </a:r>
            <a:r>
              <a:rPr lang="zh-TW" altLang="en-US" sz="2400" dirty="0"/>
              <a:t>歲之自然人</a:t>
            </a:r>
          </a:p>
          <a:p>
            <a:pPr fontAlgn="t"/>
            <a:r>
              <a:rPr lang="zh-TW" altLang="en-US" sz="2400" dirty="0"/>
              <a:t>國泰世華銀行存戶，</a:t>
            </a:r>
            <a:br>
              <a:rPr lang="zh-TW" altLang="en-US" sz="2400" dirty="0"/>
            </a:br>
            <a:r>
              <a:rPr lang="zh-TW" altLang="en-US" sz="2400" dirty="0"/>
              <a:t>且於國泰世華銀行留存有效手機號碼</a:t>
            </a:r>
          </a:p>
          <a:p>
            <a:pPr fontAlgn="t"/>
            <a:r>
              <a:rPr lang="zh-TW" altLang="en-US" sz="2400" dirty="0"/>
              <a:t>未曾於國泰證券開立帳戶之全新</a:t>
            </a:r>
            <a:r>
              <a:rPr lang="zh-TW" altLang="en-US" sz="2400" dirty="0" smtClean="0"/>
              <a:t>客戶</a:t>
            </a:r>
            <a:endParaRPr lang="en-US" altLang="zh-TW" sz="2400" dirty="0" smtClean="0"/>
          </a:p>
          <a:p>
            <a:pPr marL="0" indent="0" fontAlgn="t">
              <a:buNone/>
            </a:pPr>
            <a:endParaRPr lang="en-US" altLang="zh-TW" b="1" dirty="0" smtClean="0"/>
          </a:p>
          <a:p>
            <a:pPr marL="0" indent="0" fontAlgn="t">
              <a:buNone/>
            </a:pPr>
            <a:r>
              <a:rPr lang="zh-TW" altLang="en-US" b="1" dirty="0" smtClean="0"/>
              <a:t>交易限制</a:t>
            </a:r>
            <a:endParaRPr lang="en-US" altLang="zh-TW" b="1" dirty="0" smtClean="0"/>
          </a:p>
          <a:p>
            <a:pPr fontAlgn="t"/>
            <a:r>
              <a:rPr lang="zh-TW" altLang="en-US" sz="2400" dirty="0"/>
              <a:t>單日最高買賣額度一百萬</a:t>
            </a:r>
            <a:endParaRPr lang="en-US" altLang="zh-TW" sz="2400" dirty="0"/>
          </a:p>
          <a:p>
            <a:pPr fontAlgn="t"/>
            <a:r>
              <a:rPr lang="zh-TW" altLang="en-US" sz="2400" dirty="0"/>
              <a:t>無法使用信用交易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/>
          <a:srcRect l="23323" t="15873" r="19591" b="18096"/>
          <a:stretch/>
        </p:blipFill>
        <p:spPr>
          <a:xfrm>
            <a:off x="638628" y="1825625"/>
            <a:ext cx="5805715" cy="37775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082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password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664"/>
            <a:ext cx="12192000" cy="69656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33829" y="365124"/>
            <a:ext cx="5762171" cy="5428343"/>
          </a:xfrm>
          <a:prstGeom prst="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5675"/>
          </a:xfrm>
        </p:spPr>
        <p:txBody>
          <a:bodyPr>
            <a:normAutofit/>
          </a:bodyPr>
          <a:lstStyle/>
          <a:p>
            <a:r>
              <a:rPr lang="zh-TW" altLang="en-US" sz="5400" dirty="0" smtClean="0">
                <a:solidFill>
                  <a:schemeClr val="bg1"/>
                </a:solidFill>
              </a:rPr>
              <a:t>金融憑證下</a:t>
            </a:r>
            <a:r>
              <a:rPr lang="zh-TW" altLang="en-US" sz="5400" dirty="0">
                <a:solidFill>
                  <a:schemeClr val="bg1"/>
                </a:solidFill>
              </a:rPr>
              <a:t>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33829" y="1814286"/>
            <a:ext cx="555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主要作用：交易安全性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33829" y="2972358"/>
            <a:ext cx="555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申請方式：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Web/ APP(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大推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3829" y="4382912"/>
            <a:ext cx="6154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注意事項：使用效期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報稅也很方便喔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48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deal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0087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 5"/>
          <p:cNvSpPr/>
          <p:nvPr/>
        </p:nvSpPr>
        <p:spPr>
          <a:xfrm rot="16200000">
            <a:off x="3095126" y="-2487885"/>
            <a:ext cx="6059942" cy="11901577"/>
          </a:xfrm>
          <a:prstGeom prst="roundRect">
            <a:avLst>
              <a:gd name="adj" fmla="val 8477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股票是怎麼成交的呢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23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92266734"/>
              </p:ext>
            </p:extLst>
          </p:nvPr>
        </p:nvGraphicFramePr>
        <p:xfrm>
          <a:off x="3983454" y="1826304"/>
          <a:ext cx="7982795" cy="37143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6559"/>
                <a:gridCol w="1596559"/>
                <a:gridCol w="1596559"/>
                <a:gridCol w="1596559"/>
                <a:gridCol w="1596559"/>
              </a:tblGrid>
              <a:tr h="76792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8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賣出張數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8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</a:t>
                      </a:r>
                      <a:r>
                        <a:rPr lang="zh-TW" altLang="en-US" sz="2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賣出</a:t>
                      </a:r>
                      <a:endParaRPr lang="en-US" altLang="zh-TW" sz="2800" u="none" strike="noStrike" dirty="0" smtClean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</a:t>
                      </a:r>
                      <a:r>
                        <a:rPr lang="zh-TW" altLang="en-US" sz="28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8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8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</a:t>
                      </a:r>
                      <a:r>
                        <a:rPr lang="zh-TW" altLang="en-US" sz="2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買入</a:t>
                      </a:r>
                      <a:endParaRPr lang="en-US" altLang="zh-TW" sz="2800" u="none" strike="noStrike" dirty="0" smtClean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ctr"/>
                      <a:r>
                        <a:rPr lang="zh-TW" altLang="en-US" sz="2800" u="none" strike="noStrike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張數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8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買入張數</a:t>
                      </a:r>
                      <a:endParaRPr lang="zh-TW" alt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/>
                    </a:solidFill>
                  </a:tcPr>
                </a:tc>
              </a:tr>
              <a:tr h="5702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</a:tr>
              <a:tr h="5702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</a:tr>
              <a:tr h="5702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</a:tr>
              <a:tr h="5702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80000"/>
                      </a:srgbClr>
                    </a:solidFill>
                  </a:tcPr>
                </a:tc>
              </a:tr>
              <a:tr h="57027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solidFill>
                      <a:srgbClr val="4DB6AC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3829" y="2290227"/>
            <a:ext cx="35154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集合競價</a:t>
            </a:r>
            <a:endParaRPr lang="en-US" altLang="zh-TW" sz="4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一次可以滿足最大成交量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原則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時間優先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價格優先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秒撮合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未來將往逐筆撮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</a:t>
            </a:r>
          </a:p>
        </p:txBody>
      </p:sp>
      <p:sp>
        <p:nvSpPr>
          <p:cNvPr id="8" name="矩形 7"/>
          <p:cNvSpPr/>
          <p:nvPr/>
        </p:nvSpPr>
        <p:spPr>
          <a:xfrm>
            <a:off x="3983454" y="4383314"/>
            <a:ext cx="7982795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8330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「deal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0087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圓角矩形 9"/>
          <p:cNvSpPr/>
          <p:nvPr/>
        </p:nvSpPr>
        <p:spPr>
          <a:xfrm rot="16200000">
            <a:off x="2657957" y="-2676045"/>
            <a:ext cx="6858000" cy="12210087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74651" y="2536702"/>
            <a:ext cx="57041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600" dirty="0" smtClean="0">
                <a:solidFill>
                  <a:srgbClr val="42C5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成交</a:t>
            </a:r>
            <a:endParaRPr lang="zh-TW" altLang="en-US" sz="16600" dirty="0">
              <a:solidFill>
                <a:srgbClr val="42C5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934114" y="2536702"/>
            <a:ext cx="57041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交割</a:t>
            </a:r>
            <a:endParaRPr lang="zh-TW" altLang="en-US" sz="16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不等於 8"/>
          <p:cNvSpPr/>
          <p:nvPr/>
        </p:nvSpPr>
        <p:spPr>
          <a:xfrm>
            <a:off x="4969651" y="3279803"/>
            <a:ext cx="2197366" cy="1256656"/>
          </a:xfrm>
          <a:prstGeom prst="mathNotEqual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50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股票交割就是所謂的一手交錢一手交貨啦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25</a:t>
            </a:fld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1113972" y="3497943"/>
            <a:ext cx="9811657" cy="0"/>
          </a:xfrm>
          <a:prstGeom prst="straightConnector1">
            <a:avLst/>
          </a:prstGeom>
          <a:ln w="57150">
            <a:solidFill>
              <a:srgbClr val="4DB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 rot="10800000">
            <a:off x="5243769" y="3720590"/>
            <a:ext cx="893696" cy="1149038"/>
          </a:xfrm>
          <a:custGeom>
            <a:avLst/>
            <a:gdLst>
              <a:gd name="connsiteX0" fmla="*/ 0 w 1008112"/>
              <a:gd name="connsiteY0" fmla="*/ 504056 h 1008112"/>
              <a:gd name="connsiteX1" fmla="*/ 147635 w 1008112"/>
              <a:gd name="connsiteY1" fmla="*/ 147635 h 1008112"/>
              <a:gd name="connsiteX2" fmla="*/ 504057 w 1008112"/>
              <a:gd name="connsiteY2" fmla="*/ 1 h 1008112"/>
              <a:gd name="connsiteX3" fmla="*/ 860478 w 1008112"/>
              <a:gd name="connsiteY3" fmla="*/ 147636 h 1008112"/>
              <a:gd name="connsiteX4" fmla="*/ 1008112 w 1008112"/>
              <a:gd name="connsiteY4" fmla="*/ 504058 h 1008112"/>
              <a:gd name="connsiteX5" fmla="*/ 860477 w 1008112"/>
              <a:gd name="connsiteY5" fmla="*/ 860480 h 1008112"/>
              <a:gd name="connsiteX6" fmla="*/ 504055 w 1008112"/>
              <a:gd name="connsiteY6" fmla="*/ 1008114 h 1008112"/>
              <a:gd name="connsiteX7" fmla="*/ 147634 w 1008112"/>
              <a:gd name="connsiteY7" fmla="*/ 860479 h 1008112"/>
              <a:gd name="connsiteX8" fmla="*/ 0 w 1008112"/>
              <a:gd name="connsiteY8" fmla="*/ 504057 h 1008112"/>
              <a:gd name="connsiteX9" fmla="*/ 0 w 1008112"/>
              <a:gd name="connsiteY9" fmla="*/ 504056 h 1008112"/>
              <a:gd name="connsiteX0" fmla="*/ 0 w 1008112"/>
              <a:gd name="connsiteY0" fmla="*/ 504055 h 1224136"/>
              <a:gd name="connsiteX1" fmla="*/ 147635 w 1008112"/>
              <a:gd name="connsiteY1" fmla="*/ 147634 h 1224136"/>
              <a:gd name="connsiteX2" fmla="*/ 504057 w 1008112"/>
              <a:gd name="connsiteY2" fmla="*/ 0 h 1224136"/>
              <a:gd name="connsiteX3" fmla="*/ 860478 w 1008112"/>
              <a:gd name="connsiteY3" fmla="*/ 147635 h 1224136"/>
              <a:gd name="connsiteX4" fmla="*/ 1008112 w 1008112"/>
              <a:gd name="connsiteY4" fmla="*/ 504057 h 1224136"/>
              <a:gd name="connsiteX5" fmla="*/ 860477 w 1008112"/>
              <a:gd name="connsiteY5" fmla="*/ 860479 h 1224136"/>
              <a:gd name="connsiteX6" fmla="*/ 504056 w 1008112"/>
              <a:gd name="connsiteY6" fmla="*/ 1224135 h 1224136"/>
              <a:gd name="connsiteX7" fmla="*/ 147634 w 1008112"/>
              <a:gd name="connsiteY7" fmla="*/ 860478 h 1224136"/>
              <a:gd name="connsiteX8" fmla="*/ 0 w 1008112"/>
              <a:gd name="connsiteY8" fmla="*/ 504056 h 1224136"/>
              <a:gd name="connsiteX9" fmla="*/ 0 w 1008112"/>
              <a:gd name="connsiteY9" fmla="*/ 504055 h 1224136"/>
              <a:gd name="connsiteX0" fmla="*/ 0 w 1008112"/>
              <a:gd name="connsiteY0" fmla="*/ 504055 h 1224135"/>
              <a:gd name="connsiteX1" fmla="*/ 147635 w 1008112"/>
              <a:gd name="connsiteY1" fmla="*/ 147634 h 1224135"/>
              <a:gd name="connsiteX2" fmla="*/ 504057 w 1008112"/>
              <a:gd name="connsiteY2" fmla="*/ 0 h 1224135"/>
              <a:gd name="connsiteX3" fmla="*/ 860478 w 1008112"/>
              <a:gd name="connsiteY3" fmla="*/ 147635 h 1224135"/>
              <a:gd name="connsiteX4" fmla="*/ 1008112 w 1008112"/>
              <a:gd name="connsiteY4" fmla="*/ 504057 h 1224135"/>
              <a:gd name="connsiteX5" fmla="*/ 860477 w 1008112"/>
              <a:gd name="connsiteY5" fmla="*/ 860479 h 1224135"/>
              <a:gd name="connsiteX6" fmla="*/ 504056 w 1008112"/>
              <a:gd name="connsiteY6" fmla="*/ 1224135 h 1224135"/>
              <a:gd name="connsiteX7" fmla="*/ 147634 w 1008112"/>
              <a:gd name="connsiteY7" fmla="*/ 860478 h 1224135"/>
              <a:gd name="connsiteX8" fmla="*/ 0 w 1008112"/>
              <a:gd name="connsiteY8" fmla="*/ 504056 h 1224135"/>
              <a:gd name="connsiteX9" fmla="*/ 0 w 1008112"/>
              <a:gd name="connsiteY9" fmla="*/ 504055 h 1224135"/>
              <a:gd name="connsiteX0" fmla="*/ 0 w 1008112"/>
              <a:gd name="connsiteY0" fmla="*/ 504055 h 1224135"/>
              <a:gd name="connsiteX1" fmla="*/ 147635 w 1008112"/>
              <a:gd name="connsiteY1" fmla="*/ 147634 h 1224135"/>
              <a:gd name="connsiteX2" fmla="*/ 504057 w 1008112"/>
              <a:gd name="connsiteY2" fmla="*/ 0 h 1224135"/>
              <a:gd name="connsiteX3" fmla="*/ 860478 w 1008112"/>
              <a:gd name="connsiteY3" fmla="*/ 147635 h 1224135"/>
              <a:gd name="connsiteX4" fmla="*/ 1008112 w 1008112"/>
              <a:gd name="connsiteY4" fmla="*/ 504057 h 1224135"/>
              <a:gd name="connsiteX5" fmla="*/ 860477 w 1008112"/>
              <a:gd name="connsiteY5" fmla="*/ 860479 h 1224135"/>
              <a:gd name="connsiteX6" fmla="*/ 504056 w 1008112"/>
              <a:gd name="connsiteY6" fmla="*/ 1224135 h 1224135"/>
              <a:gd name="connsiteX7" fmla="*/ 147634 w 1008112"/>
              <a:gd name="connsiteY7" fmla="*/ 860478 h 1224135"/>
              <a:gd name="connsiteX8" fmla="*/ 0 w 1008112"/>
              <a:gd name="connsiteY8" fmla="*/ 504056 h 1224135"/>
              <a:gd name="connsiteX9" fmla="*/ 0 w 1008112"/>
              <a:gd name="connsiteY9" fmla="*/ 504055 h 1224135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3">
                <a:moveTo>
                  <a:pt x="0" y="504055"/>
                </a:moveTo>
                <a:cubicBezTo>
                  <a:pt x="0" y="370371"/>
                  <a:pt x="53106" y="242162"/>
                  <a:pt x="147635" y="147634"/>
                </a:cubicBezTo>
                <a:cubicBezTo>
                  <a:pt x="242164" y="53105"/>
                  <a:pt x="370373" y="0"/>
                  <a:pt x="504057" y="0"/>
                </a:cubicBezTo>
                <a:cubicBezTo>
                  <a:pt x="637741" y="0"/>
                  <a:pt x="765950" y="53106"/>
                  <a:pt x="860478" y="147635"/>
                </a:cubicBezTo>
                <a:cubicBezTo>
                  <a:pt x="955007" y="242164"/>
                  <a:pt x="1008112" y="370373"/>
                  <a:pt x="1008112" y="504057"/>
                </a:cubicBezTo>
                <a:cubicBezTo>
                  <a:pt x="1008112" y="637741"/>
                  <a:pt x="944486" y="728465"/>
                  <a:pt x="860477" y="860479"/>
                </a:cubicBezTo>
                <a:cubicBezTo>
                  <a:pt x="776468" y="992493"/>
                  <a:pt x="703371" y="1071371"/>
                  <a:pt x="504056" y="1296143"/>
                </a:cubicBezTo>
                <a:cubicBezTo>
                  <a:pt x="302509" y="1084534"/>
                  <a:pt x="231643" y="992493"/>
                  <a:pt x="147634" y="860478"/>
                </a:cubicBezTo>
                <a:cubicBezTo>
                  <a:pt x="63625" y="728464"/>
                  <a:pt x="0" y="637740"/>
                  <a:pt x="0" y="504056"/>
                </a:cubicBezTo>
                <a:lnTo>
                  <a:pt x="0" y="504055"/>
                </a:lnTo>
                <a:close/>
              </a:path>
            </a:pathLst>
          </a:custGeom>
          <a:solidFill>
            <a:srgbClr val="4F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7804170" y="2186061"/>
            <a:ext cx="893696" cy="1149038"/>
          </a:xfrm>
          <a:custGeom>
            <a:avLst/>
            <a:gdLst>
              <a:gd name="connsiteX0" fmla="*/ 0 w 1008112"/>
              <a:gd name="connsiteY0" fmla="*/ 504056 h 1008112"/>
              <a:gd name="connsiteX1" fmla="*/ 147635 w 1008112"/>
              <a:gd name="connsiteY1" fmla="*/ 147635 h 1008112"/>
              <a:gd name="connsiteX2" fmla="*/ 504057 w 1008112"/>
              <a:gd name="connsiteY2" fmla="*/ 1 h 1008112"/>
              <a:gd name="connsiteX3" fmla="*/ 860478 w 1008112"/>
              <a:gd name="connsiteY3" fmla="*/ 147636 h 1008112"/>
              <a:gd name="connsiteX4" fmla="*/ 1008112 w 1008112"/>
              <a:gd name="connsiteY4" fmla="*/ 504058 h 1008112"/>
              <a:gd name="connsiteX5" fmla="*/ 860477 w 1008112"/>
              <a:gd name="connsiteY5" fmla="*/ 860480 h 1008112"/>
              <a:gd name="connsiteX6" fmla="*/ 504055 w 1008112"/>
              <a:gd name="connsiteY6" fmla="*/ 1008114 h 1008112"/>
              <a:gd name="connsiteX7" fmla="*/ 147634 w 1008112"/>
              <a:gd name="connsiteY7" fmla="*/ 860479 h 1008112"/>
              <a:gd name="connsiteX8" fmla="*/ 0 w 1008112"/>
              <a:gd name="connsiteY8" fmla="*/ 504057 h 1008112"/>
              <a:gd name="connsiteX9" fmla="*/ 0 w 1008112"/>
              <a:gd name="connsiteY9" fmla="*/ 504056 h 1008112"/>
              <a:gd name="connsiteX0" fmla="*/ 0 w 1008112"/>
              <a:gd name="connsiteY0" fmla="*/ 504055 h 1224136"/>
              <a:gd name="connsiteX1" fmla="*/ 147635 w 1008112"/>
              <a:gd name="connsiteY1" fmla="*/ 147634 h 1224136"/>
              <a:gd name="connsiteX2" fmla="*/ 504057 w 1008112"/>
              <a:gd name="connsiteY2" fmla="*/ 0 h 1224136"/>
              <a:gd name="connsiteX3" fmla="*/ 860478 w 1008112"/>
              <a:gd name="connsiteY3" fmla="*/ 147635 h 1224136"/>
              <a:gd name="connsiteX4" fmla="*/ 1008112 w 1008112"/>
              <a:gd name="connsiteY4" fmla="*/ 504057 h 1224136"/>
              <a:gd name="connsiteX5" fmla="*/ 860477 w 1008112"/>
              <a:gd name="connsiteY5" fmla="*/ 860479 h 1224136"/>
              <a:gd name="connsiteX6" fmla="*/ 504056 w 1008112"/>
              <a:gd name="connsiteY6" fmla="*/ 1224135 h 1224136"/>
              <a:gd name="connsiteX7" fmla="*/ 147634 w 1008112"/>
              <a:gd name="connsiteY7" fmla="*/ 860478 h 1224136"/>
              <a:gd name="connsiteX8" fmla="*/ 0 w 1008112"/>
              <a:gd name="connsiteY8" fmla="*/ 504056 h 1224136"/>
              <a:gd name="connsiteX9" fmla="*/ 0 w 1008112"/>
              <a:gd name="connsiteY9" fmla="*/ 504055 h 1224136"/>
              <a:gd name="connsiteX0" fmla="*/ 0 w 1008112"/>
              <a:gd name="connsiteY0" fmla="*/ 504055 h 1224135"/>
              <a:gd name="connsiteX1" fmla="*/ 147635 w 1008112"/>
              <a:gd name="connsiteY1" fmla="*/ 147634 h 1224135"/>
              <a:gd name="connsiteX2" fmla="*/ 504057 w 1008112"/>
              <a:gd name="connsiteY2" fmla="*/ 0 h 1224135"/>
              <a:gd name="connsiteX3" fmla="*/ 860478 w 1008112"/>
              <a:gd name="connsiteY3" fmla="*/ 147635 h 1224135"/>
              <a:gd name="connsiteX4" fmla="*/ 1008112 w 1008112"/>
              <a:gd name="connsiteY4" fmla="*/ 504057 h 1224135"/>
              <a:gd name="connsiteX5" fmla="*/ 860477 w 1008112"/>
              <a:gd name="connsiteY5" fmla="*/ 860479 h 1224135"/>
              <a:gd name="connsiteX6" fmla="*/ 504056 w 1008112"/>
              <a:gd name="connsiteY6" fmla="*/ 1224135 h 1224135"/>
              <a:gd name="connsiteX7" fmla="*/ 147634 w 1008112"/>
              <a:gd name="connsiteY7" fmla="*/ 860478 h 1224135"/>
              <a:gd name="connsiteX8" fmla="*/ 0 w 1008112"/>
              <a:gd name="connsiteY8" fmla="*/ 504056 h 1224135"/>
              <a:gd name="connsiteX9" fmla="*/ 0 w 1008112"/>
              <a:gd name="connsiteY9" fmla="*/ 504055 h 1224135"/>
              <a:gd name="connsiteX0" fmla="*/ 0 w 1008112"/>
              <a:gd name="connsiteY0" fmla="*/ 504055 h 1224135"/>
              <a:gd name="connsiteX1" fmla="*/ 147635 w 1008112"/>
              <a:gd name="connsiteY1" fmla="*/ 147634 h 1224135"/>
              <a:gd name="connsiteX2" fmla="*/ 504057 w 1008112"/>
              <a:gd name="connsiteY2" fmla="*/ 0 h 1224135"/>
              <a:gd name="connsiteX3" fmla="*/ 860478 w 1008112"/>
              <a:gd name="connsiteY3" fmla="*/ 147635 h 1224135"/>
              <a:gd name="connsiteX4" fmla="*/ 1008112 w 1008112"/>
              <a:gd name="connsiteY4" fmla="*/ 504057 h 1224135"/>
              <a:gd name="connsiteX5" fmla="*/ 860477 w 1008112"/>
              <a:gd name="connsiteY5" fmla="*/ 860479 h 1224135"/>
              <a:gd name="connsiteX6" fmla="*/ 504056 w 1008112"/>
              <a:gd name="connsiteY6" fmla="*/ 1224135 h 1224135"/>
              <a:gd name="connsiteX7" fmla="*/ 147634 w 1008112"/>
              <a:gd name="connsiteY7" fmla="*/ 860478 h 1224135"/>
              <a:gd name="connsiteX8" fmla="*/ 0 w 1008112"/>
              <a:gd name="connsiteY8" fmla="*/ 504056 h 1224135"/>
              <a:gd name="connsiteX9" fmla="*/ 0 w 1008112"/>
              <a:gd name="connsiteY9" fmla="*/ 504055 h 1224135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3">
                <a:moveTo>
                  <a:pt x="0" y="504055"/>
                </a:moveTo>
                <a:cubicBezTo>
                  <a:pt x="0" y="370371"/>
                  <a:pt x="53106" y="242162"/>
                  <a:pt x="147635" y="147634"/>
                </a:cubicBezTo>
                <a:cubicBezTo>
                  <a:pt x="242164" y="53105"/>
                  <a:pt x="370373" y="0"/>
                  <a:pt x="504057" y="0"/>
                </a:cubicBezTo>
                <a:cubicBezTo>
                  <a:pt x="637741" y="0"/>
                  <a:pt x="765950" y="53106"/>
                  <a:pt x="860478" y="147635"/>
                </a:cubicBezTo>
                <a:cubicBezTo>
                  <a:pt x="955007" y="242164"/>
                  <a:pt x="1008112" y="370373"/>
                  <a:pt x="1008112" y="504057"/>
                </a:cubicBezTo>
                <a:cubicBezTo>
                  <a:pt x="1008112" y="637741"/>
                  <a:pt x="944486" y="728465"/>
                  <a:pt x="860477" y="860479"/>
                </a:cubicBezTo>
                <a:cubicBezTo>
                  <a:pt x="776468" y="992493"/>
                  <a:pt x="703371" y="1071371"/>
                  <a:pt x="504056" y="1296143"/>
                </a:cubicBezTo>
                <a:cubicBezTo>
                  <a:pt x="302509" y="1084534"/>
                  <a:pt x="231643" y="992493"/>
                  <a:pt x="147634" y="860478"/>
                </a:cubicBezTo>
                <a:cubicBezTo>
                  <a:pt x="63625" y="728464"/>
                  <a:pt x="0" y="637740"/>
                  <a:pt x="0" y="504056"/>
                </a:cubicBezTo>
                <a:lnTo>
                  <a:pt x="0" y="504055"/>
                </a:lnTo>
                <a:close/>
              </a:path>
            </a:pathLst>
          </a:custGeom>
          <a:solidFill>
            <a:srgbClr val="4F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 8"/>
          <p:cNvSpPr/>
          <p:nvPr/>
        </p:nvSpPr>
        <p:spPr>
          <a:xfrm>
            <a:off x="2180487" y="2186061"/>
            <a:ext cx="893696" cy="1149038"/>
          </a:xfrm>
          <a:custGeom>
            <a:avLst/>
            <a:gdLst>
              <a:gd name="connsiteX0" fmla="*/ 0 w 1008112"/>
              <a:gd name="connsiteY0" fmla="*/ 504056 h 1008112"/>
              <a:gd name="connsiteX1" fmla="*/ 147635 w 1008112"/>
              <a:gd name="connsiteY1" fmla="*/ 147635 h 1008112"/>
              <a:gd name="connsiteX2" fmla="*/ 504057 w 1008112"/>
              <a:gd name="connsiteY2" fmla="*/ 1 h 1008112"/>
              <a:gd name="connsiteX3" fmla="*/ 860478 w 1008112"/>
              <a:gd name="connsiteY3" fmla="*/ 147636 h 1008112"/>
              <a:gd name="connsiteX4" fmla="*/ 1008112 w 1008112"/>
              <a:gd name="connsiteY4" fmla="*/ 504058 h 1008112"/>
              <a:gd name="connsiteX5" fmla="*/ 860477 w 1008112"/>
              <a:gd name="connsiteY5" fmla="*/ 860480 h 1008112"/>
              <a:gd name="connsiteX6" fmla="*/ 504055 w 1008112"/>
              <a:gd name="connsiteY6" fmla="*/ 1008114 h 1008112"/>
              <a:gd name="connsiteX7" fmla="*/ 147634 w 1008112"/>
              <a:gd name="connsiteY7" fmla="*/ 860479 h 1008112"/>
              <a:gd name="connsiteX8" fmla="*/ 0 w 1008112"/>
              <a:gd name="connsiteY8" fmla="*/ 504057 h 1008112"/>
              <a:gd name="connsiteX9" fmla="*/ 0 w 1008112"/>
              <a:gd name="connsiteY9" fmla="*/ 504056 h 1008112"/>
              <a:gd name="connsiteX0" fmla="*/ 0 w 1008112"/>
              <a:gd name="connsiteY0" fmla="*/ 504055 h 1224136"/>
              <a:gd name="connsiteX1" fmla="*/ 147635 w 1008112"/>
              <a:gd name="connsiteY1" fmla="*/ 147634 h 1224136"/>
              <a:gd name="connsiteX2" fmla="*/ 504057 w 1008112"/>
              <a:gd name="connsiteY2" fmla="*/ 0 h 1224136"/>
              <a:gd name="connsiteX3" fmla="*/ 860478 w 1008112"/>
              <a:gd name="connsiteY3" fmla="*/ 147635 h 1224136"/>
              <a:gd name="connsiteX4" fmla="*/ 1008112 w 1008112"/>
              <a:gd name="connsiteY4" fmla="*/ 504057 h 1224136"/>
              <a:gd name="connsiteX5" fmla="*/ 860477 w 1008112"/>
              <a:gd name="connsiteY5" fmla="*/ 860479 h 1224136"/>
              <a:gd name="connsiteX6" fmla="*/ 504056 w 1008112"/>
              <a:gd name="connsiteY6" fmla="*/ 1224135 h 1224136"/>
              <a:gd name="connsiteX7" fmla="*/ 147634 w 1008112"/>
              <a:gd name="connsiteY7" fmla="*/ 860478 h 1224136"/>
              <a:gd name="connsiteX8" fmla="*/ 0 w 1008112"/>
              <a:gd name="connsiteY8" fmla="*/ 504056 h 1224136"/>
              <a:gd name="connsiteX9" fmla="*/ 0 w 1008112"/>
              <a:gd name="connsiteY9" fmla="*/ 504055 h 1224136"/>
              <a:gd name="connsiteX0" fmla="*/ 0 w 1008112"/>
              <a:gd name="connsiteY0" fmla="*/ 504055 h 1224135"/>
              <a:gd name="connsiteX1" fmla="*/ 147635 w 1008112"/>
              <a:gd name="connsiteY1" fmla="*/ 147634 h 1224135"/>
              <a:gd name="connsiteX2" fmla="*/ 504057 w 1008112"/>
              <a:gd name="connsiteY2" fmla="*/ 0 h 1224135"/>
              <a:gd name="connsiteX3" fmla="*/ 860478 w 1008112"/>
              <a:gd name="connsiteY3" fmla="*/ 147635 h 1224135"/>
              <a:gd name="connsiteX4" fmla="*/ 1008112 w 1008112"/>
              <a:gd name="connsiteY4" fmla="*/ 504057 h 1224135"/>
              <a:gd name="connsiteX5" fmla="*/ 860477 w 1008112"/>
              <a:gd name="connsiteY5" fmla="*/ 860479 h 1224135"/>
              <a:gd name="connsiteX6" fmla="*/ 504056 w 1008112"/>
              <a:gd name="connsiteY6" fmla="*/ 1224135 h 1224135"/>
              <a:gd name="connsiteX7" fmla="*/ 147634 w 1008112"/>
              <a:gd name="connsiteY7" fmla="*/ 860478 h 1224135"/>
              <a:gd name="connsiteX8" fmla="*/ 0 w 1008112"/>
              <a:gd name="connsiteY8" fmla="*/ 504056 h 1224135"/>
              <a:gd name="connsiteX9" fmla="*/ 0 w 1008112"/>
              <a:gd name="connsiteY9" fmla="*/ 504055 h 1224135"/>
              <a:gd name="connsiteX0" fmla="*/ 0 w 1008112"/>
              <a:gd name="connsiteY0" fmla="*/ 504055 h 1224135"/>
              <a:gd name="connsiteX1" fmla="*/ 147635 w 1008112"/>
              <a:gd name="connsiteY1" fmla="*/ 147634 h 1224135"/>
              <a:gd name="connsiteX2" fmla="*/ 504057 w 1008112"/>
              <a:gd name="connsiteY2" fmla="*/ 0 h 1224135"/>
              <a:gd name="connsiteX3" fmla="*/ 860478 w 1008112"/>
              <a:gd name="connsiteY3" fmla="*/ 147635 h 1224135"/>
              <a:gd name="connsiteX4" fmla="*/ 1008112 w 1008112"/>
              <a:gd name="connsiteY4" fmla="*/ 504057 h 1224135"/>
              <a:gd name="connsiteX5" fmla="*/ 860477 w 1008112"/>
              <a:gd name="connsiteY5" fmla="*/ 860479 h 1224135"/>
              <a:gd name="connsiteX6" fmla="*/ 504056 w 1008112"/>
              <a:gd name="connsiteY6" fmla="*/ 1224135 h 1224135"/>
              <a:gd name="connsiteX7" fmla="*/ 147634 w 1008112"/>
              <a:gd name="connsiteY7" fmla="*/ 860478 h 1224135"/>
              <a:gd name="connsiteX8" fmla="*/ 0 w 1008112"/>
              <a:gd name="connsiteY8" fmla="*/ 504056 h 1224135"/>
              <a:gd name="connsiteX9" fmla="*/ 0 w 1008112"/>
              <a:gd name="connsiteY9" fmla="*/ 504055 h 1224135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  <a:gd name="connsiteX0" fmla="*/ 0 w 1008112"/>
              <a:gd name="connsiteY0" fmla="*/ 504055 h 1296143"/>
              <a:gd name="connsiteX1" fmla="*/ 147635 w 1008112"/>
              <a:gd name="connsiteY1" fmla="*/ 147634 h 1296143"/>
              <a:gd name="connsiteX2" fmla="*/ 504057 w 1008112"/>
              <a:gd name="connsiteY2" fmla="*/ 0 h 1296143"/>
              <a:gd name="connsiteX3" fmla="*/ 860478 w 1008112"/>
              <a:gd name="connsiteY3" fmla="*/ 147635 h 1296143"/>
              <a:gd name="connsiteX4" fmla="*/ 1008112 w 1008112"/>
              <a:gd name="connsiteY4" fmla="*/ 504057 h 1296143"/>
              <a:gd name="connsiteX5" fmla="*/ 860477 w 1008112"/>
              <a:gd name="connsiteY5" fmla="*/ 860479 h 1296143"/>
              <a:gd name="connsiteX6" fmla="*/ 504056 w 1008112"/>
              <a:gd name="connsiteY6" fmla="*/ 1296143 h 1296143"/>
              <a:gd name="connsiteX7" fmla="*/ 147634 w 1008112"/>
              <a:gd name="connsiteY7" fmla="*/ 860478 h 1296143"/>
              <a:gd name="connsiteX8" fmla="*/ 0 w 1008112"/>
              <a:gd name="connsiteY8" fmla="*/ 504056 h 1296143"/>
              <a:gd name="connsiteX9" fmla="*/ 0 w 1008112"/>
              <a:gd name="connsiteY9" fmla="*/ 504055 h 129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112" h="1296143">
                <a:moveTo>
                  <a:pt x="0" y="504055"/>
                </a:moveTo>
                <a:cubicBezTo>
                  <a:pt x="0" y="370371"/>
                  <a:pt x="53106" y="242162"/>
                  <a:pt x="147635" y="147634"/>
                </a:cubicBezTo>
                <a:cubicBezTo>
                  <a:pt x="242164" y="53105"/>
                  <a:pt x="370373" y="0"/>
                  <a:pt x="504057" y="0"/>
                </a:cubicBezTo>
                <a:cubicBezTo>
                  <a:pt x="637741" y="0"/>
                  <a:pt x="765950" y="53106"/>
                  <a:pt x="860478" y="147635"/>
                </a:cubicBezTo>
                <a:cubicBezTo>
                  <a:pt x="955007" y="242164"/>
                  <a:pt x="1008112" y="370373"/>
                  <a:pt x="1008112" y="504057"/>
                </a:cubicBezTo>
                <a:cubicBezTo>
                  <a:pt x="1008112" y="637741"/>
                  <a:pt x="944486" y="728465"/>
                  <a:pt x="860477" y="860479"/>
                </a:cubicBezTo>
                <a:cubicBezTo>
                  <a:pt x="776468" y="992493"/>
                  <a:pt x="703371" y="1071371"/>
                  <a:pt x="504056" y="1296143"/>
                </a:cubicBezTo>
                <a:cubicBezTo>
                  <a:pt x="302509" y="1084534"/>
                  <a:pt x="231643" y="992493"/>
                  <a:pt x="147634" y="860478"/>
                </a:cubicBezTo>
                <a:cubicBezTo>
                  <a:pt x="63625" y="728464"/>
                  <a:pt x="0" y="637740"/>
                  <a:pt x="0" y="504056"/>
                </a:cubicBezTo>
                <a:lnTo>
                  <a:pt x="0" y="504055"/>
                </a:lnTo>
                <a:close/>
              </a:path>
            </a:pathLst>
          </a:custGeom>
          <a:solidFill>
            <a:srgbClr val="4F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椭圆 17"/>
          <p:cNvSpPr>
            <a:spLocks noChangeArrowheads="1"/>
          </p:cNvSpPr>
          <p:nvPr/>
        </p:nvSpPr>
        <p:spPr bwMode="auto">
          <a:xfrm>
            <a:off x="2520179" y="3386619"/>
            <a:ext cx="214313" cy="222647"/>
          </a:xfrm>
          <a:prstGeom prst="ellipse">
            <a:avLst/>
          </a:pr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18"/>
          <p:cNvSpPr>
            <a:spLocks noChangeArrowheads="1"/>
          </p:cNvSpPr>
          <p:nvPr/>
        </p:nvSpPr>
        <p:spPr bwMode="auto">
          <a:xfrm>
            <a:off x="5584056" y="3386619"/>
            <a:ext cx="213122" cy="222647"/>
          </a:xfrm>
          <a:prstGeom prst="ellipse">
            <a:avLst/>
          </a:pr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19"/>
          <p:cNvSpPr>
            <a:spLocks noChangeArrowheads="1"/>
          </p:cNvSpPr>
          <p:nvPr/>
        </p:nvSpPr>
        <p:spPr bwMode="auto">
          <a:xfrm>
            <a:off x="8143862" y="3432392"/>
            <a:ext cx="214313" cy="223838"/>
          </a:xfrm>
          <a:prstGeom prst="ellipse">
            <a:avLst/>
          </a:prstGeom>
          <a:solidFill>
            <a:srgbClr val="7F7F7F"/>
          </a:solidFill>
          <a:ln w="9525">
            <a:noFill/>
            <a:round/>
            <a:headEnd/>
            <a:tailEnd/>
          </a:ln>
        </p:spPr>
        <p:txBody>
          <a:bodyPr lIns="68580" tIns="34290" rIns="68580" bIns="34290"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400664" y="2283247"/>
            <a:ext cx="487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 smtClean="0">
                <a:solidFill>
                  <a:schemeClr val="bg1"/>
                </a:solidFill>
              </a:rPr>
              <a:t>T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46163" y="3738834"/>
            <a:ext cx="334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交易發生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183382" y="4081923"/>
            <a:ext cx="1227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</a:rPr>
              <a:t>T+1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744379" y="2300432"/>
            <a:ext cx="1227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</a:rPr>
              <a:t>T+2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26162" y="3744948"/>
            <a:ext cx="148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交割日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407886" y="4453177"/>
            <a:ext cx="281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交易發生時尚不需付款，僅由交易所通知券商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集保中心交易成立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56353" y="5092275"/>
            <a:ext cx="266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買入方券商通知交割戶所屬銀行，以批次方式提出扣款要求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57131" y="4323609"/>
            <a:ext cx="4152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券商必須確認扣款成功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集保中心將股票撥入買方帳戶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證交所進行款項交割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6" name="Picture 4" descr="「證交所 logo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905" y="5244373"/>
            <a:ext cx="3090976" cy="6491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「集保中心 logo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246" y="5943982"/>
            <a:ext cx="3219450" cy="781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838200" y="1523029"/>
            <a:ext cx="111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那如果沒有錢付款會怎麼樣呢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691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577001" y="0"/>
            <a:ext cx="45719" cy="68580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72430" y="0"/>
            <a:ext cx="147317" cy="68580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69457" y="0"/>
            <a:ext cx="2307772" cy="68580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交割後股票在哪裡呢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7048" y="1825625"/>
            <a:ext cx="4309242" cy="4351338"/>
          </a:xfrm>
        </p:spPr>
        <p:txBody>
          <a:bodyPr/>
          <a:lstStyle/>
          <a:p>
            <a:r>
              <a:rPr lang="zh-TW" altLang="en-US" dirty="0" smtClean="0"/>
              <a:t>目前已無紙本股票</a:t>
            </a:r>
            <a:endParaRPr lang="en-US" altLang="zh-TW" dirty="0" smtClean="0"/>
          </a:p>
          <a:p>
            <a:r>
              <a:rPr lang="en-US" altLang="zh-TW" dirty="0" smtClean="0"/>
              <a:t>1</a:t>
            </a:r>
            <a:r>
              <a:rPr lang="zh-TW" altLang="en-US" dirty="0" smtClean="0"/>
              <a:t>股是股票最小單位</a:t>
            </a:r>
            <a:endParaRPr lang="en-US" altLang="zh-TW" dirty="0" smtClean="0"/>
          </a:p>
          <a:p>
            <a:r>
              <a:rPr lang="en-US" altLang="zh-TW" dirty="0" smtClean="0"/>
              <a:t>1,000</a:t>
            </a:r>
            <a:r>
              <a:rPr lang="zh-TW" altLang="en-US" dirty="0" smtClean="0"/>
              <a:t>股稱為一張</a:t>
            </a:r>
            <a:endParaRPr lang="en-US" altLang="zh-TW" dirty="0" smtClean="0"/>
          </a:p>
          <a:p>
            <a:r>
              <a:rPr lang="zh-TW" altLang="en-US" dirty="0" smtClean="0"/>
              <a:t>台股一般交易單位為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Picture 2" descr="https://www.stockmuseum.com.tw/img/e2_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015" y="1289926"/>
            <a:ext cx="6674499" cy="39130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349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838200" y="365125"/>
            <a:ext cx="10671629" cy="733479"/>
          </a:xfrm>
          <a:prstGeom prst="rect">
            <a:avLst/>
          </a:prstGeom>
          <a:noFill/>
          <a:ln>
            <a:noFill/>
          </a:ln>
          <a:effectLst>
            <a:outerShdw blurRad="38100" dist="25401" dir="2700000" algn="tl" rotWithShape="0">
              <a:srgbClr val="808080">
                <a:alpha val="50000"/>
              </a:srgbClr>
            </a:outerShdw>
          </a:effectLst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spc="-150">
                <a:solidFill>
                  <a:schemeClr val="tx2"/>
                </a:solidFill>
                <a:latin typeface="微軟正黑體" pitchFamily="34" charset="-120"/>
                <a:ea typeface="微軟正黑體" pitchFamily="34" charset="-120"/>
                <a:cs typeface="Trebuchet M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rebuchet MS" pitchFamily="34" charset="0"/>
                <a:ea typeface="MS PGothic" pitchFamily="34" charset="-128"/>
                <a:cs typeface="Trebuchet MS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rebuchet MS" pitchFamily="34" charset="0"/>
                <a:ea typeface="MS PGothic" pitchFamily="34" charset="-128"/>
                <a:cs typeface="Trebuchet MS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rebuchet MS" pitchFamily="34" charset="0"/>
                <a:ea typeface="MS PGothic" pitchFamily="34" charset="-128"/>
                <a:cs typeface="Trebuchet MS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Trebuchet MS" pitchFamily="34" charset="0"/>
                <a:ea typeface="MS PGothic" pitchFamily="34" charset="-128"/>
                <a:cs typeface="Trebuchet MS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F7F9F7"/>
                </a:solidFill>
                <a:latin typeface="Trebuchet MS" pitchFamily="34" charset="0"/>
                <a:ea typeface="MS PGothic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F7F9F7"/>
                </a:solidFill>
                <a:latin typeface="Trebuchet MS" pitchFamily="34" charset="0"/>
                <a:ea typeface="MS PGothic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F7F9F7"/>
                </a:solidFill>
                <a:latin typeface="Trebuchet MS" pitchFamily="34" charset="0"/>
                <a:ea typeface="MS PGothic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rgbClr val="F7F9F7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algn="ctr"/>
            <a:r>
              <a:rPr kumimoji="1" lang="zh-TW" altLang="en-US" sz="4000" b="0" dirty="0" smtClean="0">
                <a:solidFill>
                  <a:schemeClr val="tx1"/>
                </a:solidFill>
              </a:rPr>
              <a:t>客戶開戶完成後，</a:t>
            </a:r>
            <a:r>
              <a:rPr kumimoji="1" lang="en-US" altLang="zh-TW" sz="4000" b="0" dirty="0" smtClean="0">
                <a:solidFill>
                  <a:srgbClr val="FF0000"/>
                </a:solidFill>
              </a:rPr>
              <a:t>25.1%</a:t>
            </a:r>
            <a:r>
              <a:rPr kumimoji="1" lang="zh-TW" altLang="en-US" sz="4000" b="0" dirty="0" smtClean="0">
                <a:solidFill>
                  <a:schemeClr val="tx1"/>
                </a:solidFill>
              </a:rPr>
              <a:t>會完成首次交易</a:t>
            </a:r>
            <a:endParaRPr kumimoji="1" lang="zh-TW" altLang="en-US" sz="4000" b="0" dirty="0">
              <a:solidFill>
                <a:schemeClr val="tx1"/>
              </a:solidFill>
            </a:endParaRPr>
          </a:p>
        </p:txBody>
      </p:sp>
      <p:sp>
        <p:nvSpPr>
          <p:cNvPr id="6" name="梯形 5"/>
          <p:cNvSpPr/>
          <p:nvPr/>
        </p:nvSpPr>
        <p:spPr>
          <a:xfrm rot="10800000">
            <a:off x="317223" y="1391203"/>
            <a:ext cx="6054548" cy="1224136"/>
          </a:xfrm>
          <a:prstGeom prst="trapezoid">
            <a:avLst>
              <a:gd name="adj" fmla="val 36492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7" name="梯形 6"/>
          <p:cNvSpPr/>
          <p:nvPr/>
        </p:nvSpPr>
        <p:spPr>
          <a:xfrm rot="10800000">
            <a:off x="1710270" y="5193559"/>
            <a:ext cx="3268129" cy="1224136"/>
          </a:xfrm>
          <a:prstGeom prst="trapezoid">
            <a:avLst>
              <a:gd name="adj" fmla="val 36492"/>
            </a:avLst>
          </a:prstGeom>
          <a:solidFill>
            <a:srgbClr val="42C5B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梯形 7"/>
          <p:cNvSpPr/>
          <p:nvPr/>
        </p:nvSpPr>
        <p:spPr>
          <a:xfrm rot="10800000">
            <a:off x="1242053" y="3927219"/>
            <a:ext cx="4186289" cy="1224136"/>
          </a:xfrm>
          <a:prstGeom prst="trapezoid">
            <a:avLst>
              <a:gd name="adj" fmla="val 36492"/>
            </a:avLst>
          </a:prstGeom>
          <a:solidFill>
            <a:srgbClr val="42C5BF">
              <a:alpha val="80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梯形 8"/>
          <p:cNvSpPr/>
          <p:nvPr/>
        </p:nvSpPr>
        <p:spPr>
          <a:xfrm rot="10800000">
            <a:off x="782238" y="2657241"/>
            <a:ext cx="5110561" cy="1224136"/>
          </a:xfrm>
          <a:prstGeom prst="trapezoid">
            <a:avLst>
              <a:gd name="adj" fmla="val 36492"/>
            </a:avLst>
          </a:prstGeom>
          <a:solidFill>
            <a:srgbClr val="42C5BF">
              <a:alpha val="60000"/>
            </a:srgb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35705" y="1501727"/>
            <a:ext cx="3512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累積新開戶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14,846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(100%)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670825" y="2773382"/>
            <a:ext cx="3060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憑證下載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7,343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 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(49.5%)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670825" y="4069526"/>
            <a:ext cx="3060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首筆委託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4,146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(27.9%)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684893" y="5341863"/>
            <a:ext cx="35257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首次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成交</a:t>
            </a:r>
            <a:endParaRPr lang="en-US" altLang="zh-TW" sz="2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3,724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25.1%)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174014" y="2669230"/>
            <a:ext cx="595207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可以將此狀況想像成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漏斗，只有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成功交易的客戶產生價值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在沒有任何方式觸動客戶的情況下開戶的客戶有</a:t>
            </a:r>
            <a:r>
              <a:rPr lang="en-US" altLang="zh-TW" sz="32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25.1%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會在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天內完成首次成交紀錄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94057" y="6215876"/>
            <a:ext cx="3744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註：以國泰證券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年度資料為例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368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07" t="9600" b="17306"/>
          <a:stretch/>
        </p:blipFill>
        <p:spPr>
          <a:xfrm>
            <a:off x="-29030" y="0"/>
            <a:ext cx="12221029" cy="685074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7613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722180" y="2511972"/>
            <a:ext cx="76935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800" dirty="0" smtClean="0">
                <a:latin typeface="Brush Script MT" pitchFamily="66" charset="0"/>
              </a:rPr>
              <a:t>Thank you</a:t>
            </a:r>
            <a:endParaRPr lang="zh-TW" altLang="en-US" sz="13800" dirty="0"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49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898"/>
          </a:xfrm>
        </p:spPr>
        <p:txBody>
          <a:bodyPr/>
          <a:lstStyle/>
          <a:p>
            <a:r>
              <a:rPr lang="zh-TW" altLang="en-US" dirty="0" smtClean="0"/>
              <a:t>附件</a:t>
            </a:r>
            <a:r>
              <a:rPr lang="en-US" altLang="zh-TW" dirty="0" smtClean="0"/>
              <a:t>-</a:t>
            </a:r>
            <a:r>
              <a:rPr lang="zh-TW" altLang="en-US" dirty="0" smtClean="0"/>
              <a:t>股票成交制度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5141736"/>
              </p:ext>
            </p:extLst>
          </p:nvPr>
        </p:nvGraphicFramePr>
        <p:xfrm>
          <a:off x="533400" y="1498598"/>
          <a:ext cx="11061700" cy="4711702"/>
        </p:xfrm>
        <a:graphic>
          <a:graphicData uri="http://schemas.openxmlformats.org/drawingml/2006/table">
            <a:tbl>
              <a:tblPr/>
              <a:tblGrid>
                <a:gridCol w="2107745"/>
                <a:gridCol w="4484901"/>
                <a:gridCol w="4469054"/>
              </a:tblGrid>
              <a:tr h="103304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b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逐筆交易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b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集合競價</a:t>
                      </a:r>
                      <a:br>
                        <a:rPr lang="zh-TW" altLang="en-US" b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b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現行交易制度 </a:t>
                      </a:r>
                      <a:r>
                        <a:rPr lang="en-US" altLang="zh-TW" b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1033047"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撮合方式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買賣委託隨到隨撮，可立即成交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累積一段時間 </a:t>
                      </a:r>
                      <a:r>
                        <a:rPr lang="en-US" altLang="zh-TW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現行為 </a:t>
                      </a:r>
                      <a:r>
                        <a:rPr lang="en-US" altLang="zh-TW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  <a:r>
                        <a:rPr lang="en-US" altLang="zh-TW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 </a:t>
                      </a:r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之委託後始進行撮合處理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033047"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價格形成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依已下單的對手方價格依序成交，一筆委託可能於瞬間產生多個成交價量資訊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滿足最大成交量之委託價為成交價，只有單一成交價格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579514"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資訊揭示速度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慢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033047"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資訊透明度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成交後資訊 </a:t>
                      </a:r>
                      <a:r>
                        <a:rPr lang="en-US" altLang="zh-TW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post-trade)＋</a:t>
                      </a:r>
                      <a:r>
                        <a:rPr lang="zh-TW" alt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委託簿內最新委買委賣資訊 </a:t>
                      </a:r>
                      <a:r>
                        <a:rPr lang="en-US" altLang="zh-TW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pre-trade)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成交後資訊 </a:t>
                      </a:r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post-trade)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586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88" t="4620" b="12215"/>
          <a:stretch/>
        </p:blipFill>
        <p:spPr>
          <a:xfrm>
            <a:off x="0" y="1"/>
            <a:ext cx="12172950" cy="6858000"/>
          </a:xfrm>
        </p:spPr>
      </p:pic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平行四边形 10"/>
          <p:cNvSpPr/>
          <p:nvPr/>
        </p:nvSpPr>
        <p:spPr>
          <a:xfrm flipH="1">
            <a:off x="5332055" y="1841663"/>
            <a:ext cx="6258048" cy="537524"/>
          </a:xfrm>
          <a:prstGeom prst="parallelogram">
            <a:avLst>
              <a:gd name="adj" fmla="val 6968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7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任意多边形 16"/>
          <p:cNvSpPr/>
          <p:nvPr/>
        </p:nvSpPr>
        <p:spPr>
          <a:xfrm>
            <a:off x="4121567" y="1841663"/>
            <a:ext cx="2637367" cy="537524"/>
          </a:xfrm>
          <a:custGeom>
            <a:avLst/>
            <a:gdLst>
              <a:gd name="connsiteX0" fmla="*/ 0 w 1978025"/>
              <a:gd name="connsiteY0" fmla="*/ 0 h 403143"/>
              <a:gd name="connsiteX1" fmla="*/ 1978025 w 1978025"/>
              <a:gd name="connsiteY1" fmla="*/ 0 h 403143"/>
              <a:gd name="connsiteX2" fmla="*/ 1978025 w 1978025"/>
              <a:gd name="connsiteY2" fmla="*/ 1 h 403143"/>
              <a:gd name="connsiteX3" fmla="*/ 885370 w 1978025"/>
              <a:gd name="connsiteY3" fmla="*/ 1 h 403143"/>
              <a:gd name="connsiteX4" fmla="*/ 1166312 w 1978025"/>
              <a:gd name="connsiteY4" fmla="*/ 403143 h 403143"/>
              <a:gd name="connsiteX5" fmla="*/ 0 w 1978025"/>
              <a:gd name="connsiteY5" fmla="*/ 403143 h 40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025" h="403143">
                <a:moveTo>
                  <a:pt x="0" y="0"/>
                </a:moveTo>
                <a:lnTo>
                  <a:pt x="1978025" y="0"/>
                </a:lnTo>
                <a:lnTo>
                  <a:pt x="1978025" y="1"/>
                </a:lnTo>
                <a:lnTo>
                  <a:pt x="885370" y="1"/>
                </a:lnTo>
                <a:lnTo>
                  <a:pt x="1166312" y="403143"/>
                </a:lnTo>
                <a:lnTo>
                  <a:pt x="0" y="403143"/>
                </a:lnTo>
                <a:close/>
              </a:path>
            </a:pathLst>
          </a:cu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53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本框 17"/>
          <p:cNvSpPr txBox="1"/>
          <p:nvPr/>
        </p:nvSpPr>
        <p:spPr>
          <a:xfrm>
            <a:off x="4190569" y="1871415"/>
            <a:ext cx="1249680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Part 1</a:t>
            </a:r>
            <a:endParaRPr lang="zh-CN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平行四边形 22"/>
          <p:cNvSpPr/>
          <p:nvPr/>
        </p:nvSpPr>
        <p:spPr>
          <a:xfrm flipH="1">
            <a:off x="5332055" y="2778239"/>
            <a:ext cx="6258048" cy="537524"/>
          </a:xfrm>
          <a:prstGeom prst="parallelogram">
            <a:avLst>
              <a:gd name="adj" fmla="val 6968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7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任意多边形 23"/>
          <p:cNvSpPr/>
          <p:nvPr/>
        </p:nvSpPr>
        <p:spPr>
          <a:xfrm>
            <a:off x="4121567" y="2778239"/>
            <a:ext cx="2637367" cy="537524"/>
          </a:xfrm>
          <a:custGeom>
            <a:avLst/>
            <a:gdLst>
              <a:gd name="connsiteX0" fmla="*/ 0 w 1978025"/>
              <a:gd name="connsiteY0" fmla="*/ 0 h 403143"/>
              <a:gd name="connsiteX1" fmla="*/ 1978025 w 1978025"/>
              <a:gd name="connsiteY1" fmla="*/ 0 h 403143"/>
              <a:gd name="connsiteX2" fmla="*/ 1978025 w 1978025"/>
              <a:gd name="connsiteY2" fmla="*/ 1 h 403143"/>
              <a:gd name="connsiteX3" fmla="*/ 885370 w 1978025"/>
              <a:gd name="connsiteY3" fmla="*/ 1 h 403143"/>
              <a:gd name="connsiteX4" fmla="*/ 1166312 w 1978025"/>
              <a:gd name="connsiteY4" fmla="*/ 403143 h 403143"/>
              <a:gd name="connsiteX5" fmla="*/ 0 w 1978025"/>
              <a:gd name="connsiteY5" fmla="*/ 403143 h 40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025" h="403143">
                <a:moveTo>
                  <a:pt x="0" y="0"/>
                </a:moveTo>
                <a:lnTo>
                  <a:pt x="1978025" y="0"/>
                </a:lnTo>
                <a:lnTo>
                  <a:pt x="1978025" y="1"/>
                </a:lnTo>
                <a:lnTo>
                  <a:pt x="885370" y="1"/>
                </a:lnTo>
                <a:lnTo>
                  <a:pt x="1166312" y="403143"/>
                </a:lnTo>
                <a:lnTo>
                  <a:pt x="0" y="403143"/>
                </a:lnTo>
                <a:close/>
              </a:path>
            </a:pathLst>
          </a:cu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53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本框 24"/>
          <p:cNvSpPr txBox="1"/>
          <p:nvPr/>
        </p:nvSpPr>
        <p:spPr>
          <a:xfrm>
            <a:off x="4190569" y="2807991"/>
            <a:ext cx="1249680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Part 2</a:t>
            </a:r>
            <a:endParaRPr lang="zh-CN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平行四边形 26"/>
          <p:cNvSpPr/>
          <p:nvPr/>
        </p:nvSpPr>
        <p:spPr>
          <a:xfrm flipH="1">
            <a:off x="5332055" y="3714815"/>
            <a:ext cx="6258048" cy="537524"/>
          </a:xfrm>
          <a:prstGeom prst="parallelogram">
            <a:avLst>
              <a:gd name="adj" fmla="val 69688"/>
            </a:avLst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27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任意多边形 27"/>
          <p:cNvSpPr/>
          <p:nvPr/>
        </p:nvSpPr>
        <p:spPr>
          <a:xfrm>
            <a:off x="4121567" y="3714815"/>
            <a:ext cx="2637367" cy="537524"/>
          </a:xfrm>
          <a:custGeom>
            <a:avLst/>
            <a:gdLst>
              <a:gd name="connsiteX0" fmla="*/ 0 w 1978025"/>
              <a:gd name="connsiteY0" fmla="*/ 0 h 403143"/>
              <a:gd name="connsiteX1" fmla="*/ 1978025 w 1978025"/>
              <a:gd name="connsiteY1" fmla="*/ 0 h 403143"/>
              <a:gd name="connsiteX2" fmla="*/ 1978025 w 1978025"/>
              <a:gd name="connsiteY2" fmla="*/ 1 h 403143"/>
              <a:gd name="connsiteX3" fmla="*/ 885370 w 1978025"/>
              <a:gd name="connsiteY3" fmla="*/ 1 h 403143"/>
              <a:gd name="connsiteX4" fmla="*/ 1166312 w 1978025"/>
              <a:gd name="connsiteY4" fmla="*/ 403143 h 403143"/>
              <a:gd name="connsiteX5" fmla="*/ 0 w 1978025"/>
              <a:gd name="connsiteY5" fmla="*/ 403143 h 40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025" h="403143">
                <a:moveTo>
                  <a:pt x="0" y="0"/>
                </a:moveTo>
                <a:lnTo>
                  <a:pt x="1978025" y="0"/>
                </a:lnTo>
                <a:lnTo>
                  <a:pt x="1978025" y="1"/>
                </a:lnTo>
                <a:lnTo>
                  <a:pt x="885370" y="1"/>
                </a:lnTo>
                <a:lnTo>
                  <a:pt x="1166312" y="403143"/>
                </a:lnTo>
                <a:lnTo>
                  <a:pt x="0" y="403143"/>
                </a:lnTo>
                <a:close/>
              </a:path>
            </a:pathLst>
          </a:cu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sz="53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文本框 28"/>
          <p:cNvSpPr txBox="1"/>
          <p:nvPr/>
        </p:nvSpPr>
        <p:spPr>
          <a:xfrm>
            <a:off x="4190569" y="3744567"/>
            <a:ext cx="1249680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Part 3</a:t>
            </a:r>
            <a:endParaRPr lang="zh-CN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" name="组合 33"/>
          <p:cNvGrpSpPr/>
          <p:nvPr/>
        </p:nvGrpSpPr>
        <p:grpSpPr>
          <a:xfrm>
            <a:off x="1007435" y="1988840"/>
            <a:ext cx="2118453" cy="2097683"/>
            <a:chOff x="5131275" y="1605136"/>
            <a:chExt cx="1915892" cy="1897106"/>
          </a:xfrm>
        </p:grpSpPr>
        <p:grpSp>
          <p:nvGrpSpPr>
            <p:cNvPr id="4" name="组合 34"/>
            <p:cNvGrpSpPr/>
            <p:nvPr/>
          </p:nvGrpSpPr>
          <p:grpSpPr>
            <a:xfrm>
              <a:off x="5144830" y="1605136"/>
              <a:ext cx="1902337" cy="1897106"/>
              <a:chOff x="4856662" y="2322970"/>
              <a:chExt cx="2496465" cy="2489601"/>
            </a:xfrm>
          </p:grpSpPr>
          <p:sp>
            <p:nvSpPr>
              <p:cNvPr id="23" name="椭圆 36"/>
              <p:cNvSpPr/>
              <p:nvPr/>
            </p:nvSpPr>
            <p:spPr>
              <a:xfrm>
                <a:off x="4969057" y="2438335"/>
                <a:ext cx="2281072" cy="2268454"/>
              </a:xfrm>
              <a:prstGeom prst="ellipse">
                <a:avLst/>
              </a:prstGeom>
              <a:solidFill>
                <a:srgbClr val="FFFFFF">
                  <a:alpha val="69804"/>
                </a:srgbClr>
              </a:solidFill>
              <a:ln w="139700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300" b="1" dirty="0">
                  <a:solidFill>
                    <a:schemeClr val="tx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sp>
            <p:nvSpPr>
              <p:cNvPr id="24" name="椭圆 37"/>
              <p:cNvSpPr/>
              <p:nvPr/>
            </p:nvSpPr>
            <p:spPr>
              <a:xfrm>
                <a:off x="4856662" y="2322970"/>
                <a:ext cx="2496465" cy="2489601"/>
              </a:xfrm>
              <a:prstGeom prst="ellipse">
                <a:avLst/>
              </a:prstGeom>
              <a:solidFill>
                <a:srgbClr val="FFFFFF"/>
              </a:solidFill>
              <a:ln w="139700" cmpd="sng">
                <a:solidFill>
                  <a:srgbClr val="04D2A1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300" dirty="0"/>
              </a:p>
            </p:txBody>
          </p:sp>
        </p:grpSp>
        <p:sp>
          <p:nvSpPr>
            <p:cNvPr id="22" name="文本框 35"/>
            <p:cNvSpPr txBox="1"/>
            <p:nvPr/>
          </p:nvSpPr>
          <p:spPr>
            <a:xfrm>
              <a:off x="5131275" y="2175750"/>
              <a:ext cx="1915892" cy="7793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800" dirty="0" smtClean="0">
                  <a:latin typeface="Bernard MT Condensed" pitchFamily="18" charset="0"/>
                  <a:ea typeface="方正兰亭超细黑简体" panose="02000000000000000000" pitchFamily="2" charset="-122"/>
                </a:rPr>
                <a:t>Agenda</a:t>
              </a:r>
              <a:endParaRPr lang="zh-CN" altLang="en-US" sz="4800" dirty="0">
                <a:latin typeface="Bernard MT Condensed" pitchFamily="18" charset="0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5801883"/>
            <a:ext cx="12192000" cy="1056117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288021" y="1810085"/>
            <a:ext cx="3744416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證券商概觀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88021" y="2773958"/>
            <a:ext cx="3744416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散戶歷程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6288020" y="3677544"/>
            <a:ext cx="3541779" cy="61554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TW" altLang="en-US" sz="3200" dirty="0" smtClean="0">
                <a:latin typeface="微軟正黑體" pitchFamily="34" charset="-120"/>
                <a:ea typeface="微軟正黑體" pitchFamily="34" charset="-120"/>
              </a:rPr>
              <a:t>初探客戶樣貌</a:t>
            </a:r>
            <a:endParaRPr lang="zh-TW" altLang="en-US" sz="32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54E37-D81E-4FD4-8861-26FF2115726A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附件</a:t>
            </a:r>
            <a:r>
              <a:rPr lang="en-US" altLang="zh-TW" dirty="0" smtClean="0"/>
              <a:t>-</a:t>
            </a:r>
            <a:r>
              <a:rPr lang="zh-TW" altLang="en-US" dirty="0" smtClean="0"/>
              <a:t>個金融商品價格升降單位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600912894"/>
              </p:ext>
            </p:extLst>
          </p:nvPr>
        </p:nvGraphicFramePr>
        <p:xfrm>
          <a:off x="693684" y="1825625"/>
          <a:ext cx="10899225" cy="4471289"/>
        </p:xfrm>
        <a:graphic>
          <a:graphicData uri="http://schemas.openxmlformats.org/drawingml/2006/table">
            <a:tbl>
              <a:tblPr/>
              <a:tblGrid>
                <a:gridCol w="1211025"/>
                <a:gridCol w="1211025"/>
                <a:gridCol w="1211025"/>
                <a:gridCol w="1211025"/>
                <a:gridCol w="1211025"/>
                <a:gridCol w="2016819"/>
                <a:gridCol w="504496"/>
                <a:gridCol w="1111760"/>
                <a:gridCol w="1211025"/>
              </a:tblGrid>
              <a:tr h="273586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最低股價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最高股價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股票、債券換股權利證書、證券投資信託封閉式基金受益憑證、存託憑證、外國股票*、 新股權利證書、股款繳納憑證、附認股權特別股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認購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售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權證、認股權憑證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轉換公司債、附認股權公司債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國內成分股指數股票型基金受益憑證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(ETF)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、國外成分股指數股票型基金受益憑證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(ETF)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、指數股票型期貨信託基金受益憑證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(ETF)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、槓桿反向指數股票型基金受益憑證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(ETF)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、境外指數股票型基金受益憑證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(ETF)</a:t>
                      </a:r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、受益證券</a:t>
                      </a:r>
                      <a:r>
                        <a:rPr lang="en-US" altLang="zh-TW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(REITs)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公司債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外國債券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中央登錄公債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貨幣單位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5.00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56621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元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以上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5.00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5.00</a:t>
                      </a:r>
                    </a:p>
                  </a:txBody>
                  <a:tcPr marL="34048" marR="34048" marT="17024" marB="17024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950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附件</a:t>
            </a:r>
            <a:r>
              <a:rPr lang="en-US" altLang="zh-TW" dirty="0" smtClean="0"/>
              <a:t>-</a:t>
            </a:r>
            <a:r>
              <a:rPr lang="zh-TW" altLang="en-US" dirty="0" smtClean="0"/>
              <a:t>股票交易時間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645068080"/>
              </p:ext>
            </p:extLst>
          </p:nvPr>
        </p:nvGraphicFramePr>
        <p:xfrm>
          <a:off x="838199" y="1594569"/>
          <a:ext cx="10515601" cy="4774700"/>
        </p:xfrm>
        <a:graphic>
          <a:graphicData uri="http://schemas.openxmlformats.org/drawingml/2006/table">
            <a:tbl>
              <a:tblPr/>
              <a:tblGrid>
                <a:gridCol w="1542068"/>
                <a:gridCol w="1345243"/>
                <a:gridCol w="3814145"/>
                <a:gridCol w="3814145"/>
              </a:tblGrid>
              <a:tr h="31843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各項交易名稱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委託時間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撮合成交時間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2046965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一般交易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8:30-13:30</a:t>
                      </a:r>
                      <a:b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日起，若個股收盤前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分鐘價格波動達暫緩收盤標準，該個股自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13:31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起至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13:33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仍接受委託</a:t>
                      </a: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9:00-13:30</a:t>
                      </a:r>
                      <a:b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日起，若個股收盤前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分鐘價格波動達暫緩收盤標準，該個股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13:30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將不進行收盤撮合，暫緩至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13:33</a:t>
                      </a:r>
                      <a:r>
                        <a:rPr lang="zh-TW" altLang="en-US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收盤</a:t>
                      </a: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275402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盤後定價交易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14:00-14:30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14:30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402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零股交易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13:40-14:30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14:30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275402">
                <a:tc row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鉅額交易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逐筆交易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09:00-17:00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09:00-17:00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5428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配對交易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08:00-08:30</a:t>
                      </a:r>
                      <a:b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09:00-17:00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08:00-08:30</a:t>
                      </a:r>
                      <a:b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09:00-17:00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275402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拍賣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15:00-16:00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16:00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以後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275402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標購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15:00-16:00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16:00</a:t>
                      </a:r>
                      <a:r>
                        <a:rPr lang="zh-TW" altLang="en-US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以後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489486">
                <a:tc gridSpan="2"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中央登錄公債及外國債券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9:00-13:30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9:00-13:30</a:t>
                      </a:r>
                    </a:p>
                  </a:txBody>
                  <a:tcPr marL="10939" marR="10939" marT="5469" marB="5469" anchor="ctr"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16228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07" t="9600" b="17306"/>
          <a:stretch/>
        </p:blipFill>
        <p:spPr>
          <a:xfrm>
            <a:off x="-29030" y="0"/>
            <a:ext cx="12221029" cy="685074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9100" y="497682"/>
            <a:ext cx="11449050" cy="6036467"/>
          </a:xfrm>
          <a:prstGeom prst="roundRect">
            <a:avLst>
              <a:gd name="adj" fmla="val 7613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圖片版面配置區 1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710062011"/>
              </p:ext>
            </p:extLst>
          </p:nvPr>
        </p:nvGraphicFramePr>
        <p:xfrm>
          <a:off x="1473205" y="1909025"/>
          <a:ext cx="4333032" cy="2987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版面配置區 23"/>
          <p:cNvSpPr txBox="1">
            <a:spLocks/>
          </p:cNvSpPr>
          <p:nvPr/>
        </p:nvSpPr>
        <p:spPr>
          <a:xfrm>
            <a:off x="1378532" y="4930694"/>
            <a:ext cx="8229601" cy="84307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2009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年起法人交易比快速上升，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2011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年後趨緩，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2015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年再揚升，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2017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年大幅下降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2017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12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月自然人交易比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+0.4%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為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66.4%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8" name="圖片版面配置區 1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031849754"/>
              </p:ext>
            </p:extLst>
          </p:nvPr>
        </p:nvGraphicFramePr>
        <p:xfrm>
          <a:off x="6291645" y="1905605"/>
          <a:ext cx="4054475" cy="295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標題 41"/>
          <p:cNvSpPr txBox="1">
            <a:spLocks/>
          </p:cNvSpPr>
          <p:nvPr/>
        </p:nvSpPr>
        <p:spPr>
          <a:xfrm>
            <a:off x="1374671" y="597877"/>
            <a:ext cx="8303355" cy="97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自然人明顯回流，</a:t>
            </a:r>
            <a:r>
              <a:rPr kumimoji="0" lang="en-US" altLang="zh-TW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2017</a:t>
            </a:r>
            <a:r>
              <a:rPr kumimoji="0" lang="zh-TW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 自然人交易比</a:t>
            </a:r>
            <a:r>
              <a:rPr kumimoji="0" lang="en-US" altLang="zh-TW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64.5%</a:t>
            </a:r>
            <a:br>
              <a:rPr kumimoji="0" lang="en-US" altLang="zh-TW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</a:br>
            <a:r>
              <a:rPr kumimoji="0" lang="zh-TW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創近</a:t>
            </a:r>
            <a:r>
              <a:rPr kumimoji="0" lang="en-US" altLang="zh-TW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5</a:t>
            </a:r>
            <a:r>
              <a:rPr kumimoji="0" lang="zh-TW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j-cs"/>
              </a:rPr>
              <a:t>年新高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10" name="文字版面配置區 6"/>
          <p:cNvSpPr txBox="1">
            <a:spLocks/>
          </p:cNvSpPr>
          <p:nvPr/>
        </p:nvSpPr>
        <p:spPr>
          <a:xfrm>
            <a:off x="6272047" y="1703624"/>
            <a:ext cx="4053209" cy="302486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法人自然人比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月</a:t>
            </a:r>
            <a:r>
              <a:rPr kumimoji="0" lang="en-US" altLang="zh-TW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版面配置區 7"/>
          <p:cNvSpPr txBox="1">
            <a:spLocks/>
          </p:cNvSpPr>
          <p:nvPr/>
        </p:nvSpPr>
        <p:spPr>
          <a:xfrm>
            <a:off x="2095656" y="1703625"/>
            <a:ext cx="4114800" cy="303411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法人自然人比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12604" y="4186238"/>
            <a:ext cx="9144000" cy="165576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8874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"/>
            <a:ext cx="12588744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14054" y="3244970"/>
            <a:ext cx="11341100" cy="2889130"/>
          </a:xfrm>
          <a:prstGeom prst="rect">
            <a:avLst/>
          </a:prstGeom>
          <a:solidFill>
            <a:schemeClr val="tx1">
              <a:alpha val="70000"/>
            </a:schemeClr>
          </a:solidFill>
          <a:ln w="76200" cmpd="sng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14054" y="3108405"/>
            <a:ext cx="11341100" cy="221599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Part 1 </a:t>
            </a:r>
            <a:endParaRPr lang="zh-TW" altLang="en-US" sz="13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2426" y="4959579"/>
            <a:ext cx="11341100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>
                <a:solidFill>
                  <a:srgbClr val="42C5B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證券商概觀</a:t>
            </a:r>
            <a:endParaRPr lang="zh-TW" altLang="en-US" sz="8000" dirty="0">
              <a:solidFill>
                <a:srgbClr val="42C5B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9847066" y="6492875"/>
            <a:ext cx="2743200" cy="365125"/>
          </a:xfrm>
        </p:spPr>
        <p:txBody>
          <a:bodyPr/>
          <a:lstStyle/>
          <a:p>
            <a:fld id="{7FB9CACC-E1C4-4E5D-9BAC-C07652BC5FD2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0329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4864100" y="431800"/>
            <a:ext cx="6974792" cy="5867404"/>
            <a:chOff x="4864100" y="431800"/>
            <a:chExt cx="6974792" cy="5867404"/>
          </a:xfrm>
        </p:grpSpPr>
        <p:grpSp>
          <p:nvGrpSpPr>
            <p:cNvPr id="11" name="群組 10"/>
            <p:cNvGrpSpPr/>
            <p:nvPr/>
          </p:nvGrpSpPr>
          <p:grpSpPr>
            <a:xfrm>
              <a:off x="4864100" y="431800"/>
              <a:ext cx="6974792" cy="5867404"/>
              <a:chOff x="1585008" y="838196"/>
              <a:chExt cx="5973984" cy="5181608"/>
            </a:xfrm>
          </p:grpSpPr>
          <p:sp>
            <p:nvSpPr>
              <p:cNvPr id="15" name="手繪多邊形 14"/>
              <p:cNvSpPr/>
              <p:nvPr/>
            </p:nvSpPr>
            <p:spPr bwMode="auto">
              <a:xfrm>
                <a:off x="2947183" y="838196"/>
                <a:ext cx="2902412" cy="2813382"/>
              </a:xfrm>
              <a:custGeom>
                <a:avLst/>
                <a:gdLst>
                  <a:gd name="connsiteX0" fmla="*/ 0 w 2484120"/>
                  <a:gd name="connsiteY0" fmla="*/ 2369820 h 2407920"/>
                  <a:gd name="connsiteX1" fmla="*/ 1371600 w 2484120"/>
                  <a:gd name="connsiteY1" fmla="*/ 0 h 2407920"/>
                  <a:gd name="connsiteX2" fmla="*/ 2484120 w 2484120"/>
                  <a:gd name="connsiteY2" fmla="*/ 1927860 h 2407920"/>
                  <a:gd name="connsiteX3" fmla="*/ 2301240 w 2484120"/>
                  <a:gd name="connsiteY3" fmla="*/ 2407920 h 2407920"/>
                  <a:gd name="connsiteX4" fmla="*/ 1668780 w 2484120"/>
                  <a:gd name="connsiteY4" fmla="*/ 2240280 h 2407920"/>
                  <a:gd name="connsiteX5" fmla="*/ 1379220 w 2484120"/>
                  <a:gd name="connsiteY5" fmla="*/ 1790700 h 2407920"/>
                  <a:gd name="connsiteX6" fmla="*/ 1066800 w 2484120"/>
                  <a:gd name="connsiteY6" fmla="*/ 2369820 h 2407920"/>
                  <a:gd name="connsiteX7" fmla="*/ 571500 w 2484120"/>
                  <a:gd name="connsiteY7" fmla="*/ 2049780 h 2407920"/>
                  <a:gd name="connsiteX8" fmla="*/ 0 w 2484120"/>
                  <a:gd name="connsiteY8" fmla="*/ 2369820 h 2407920"/>
                  <a:gd name="connsiteX0" fmla="*/ 0 w 2484120"/>
                  <a:gd name="connsiteY0" fmla="*/ 2369820 h 2407920"/>
                  <a:gd name="connsiteX1" fmla="*/ 1371600 w 2484120"/>
                  <a:gd name="connsiteY1" fmla="*/ 0 h 2407920"/>
                  <a:gd name="connsiteX2" fmla="*/ 2484120 w 2484120"/>
                  <a:gd name="connsiteY2" fmla="*/ 1927860 h 2407920"/>
                  <a:gd name="connsiteX3" fmla="*/ 2301240 w 2484120"/>
                  <a:gd name="connsiteY3" fmla="*/ 2407920 h 2407920"/>
                  <a:gd name="connsiteX4" fmla="*/ 1722120 w 2484120"/>
                  <a:gd name="connsiteY4" fmla="*/ 2278380 h 2407920"/>
                  <a:gd name="connsiteX5" fmla="*/ 1379220 w 2484120"/>
                  <a:gd name="connsiteY5" fmla="*/ 1790700 h 2407920"/>
                  <a:gd name="connsiteX6" fmla="*/ 1066800 w 2484120"/>
                  <a:gd name="connsiteY6" fmla="*/ 2369820 h 2407920"/>
                  <a:gd name="connsiteX7" fmla="*/ 571500 w 2484120"/>
                  <a:gd name="connsiteY7" fmla="*/ 2049780 h 2407920"/>
                  <a:gd name="connsiteX8" fmla="*/ 0 w 2484120"/>
                  <a:gd name="connsiteY8" fmla="*/ 2369820 h 2407920"/>
                  <a:gd name="connsiteX0" fmla="*/ 0 w 2484120"/>
                  <a:gd name="connsiteY0" fmla="*/ 2369820 h 2407920"/>
                  <a:gd name="connsiteX1" fmla="*/ 1371600 w 2484120"/>
                  <a:gd name="connsiteY1" fmla="*/ 0 h 2407920"/>
                  <a:gd name="connsiteX2" fmla="*/ 2484120 w 2484120"/>
                  <a:gd name="connsiteY2" fmla="*/ 1927860 h 2407920"/>
                  <a:gd name="connsiteX3" fmla="*/ 2301240 w 2484120"/>
                  <a:gd name="connsiteY3" fmla="*/ 2407920 h 2407920"/>
                  <a:gd name="connsiteX4" fmla="*/ 1722120 w 2484120"/>
                  <a:gd name="connsiteY4" fmla="*/ 2293620 h 2407920"/>
                  <a:gd name="connsiteX5" fmla="*/ 1379220 w 2484120"/>
                  <a:gd name="connsiteY5" fmla="*/ 1790700 h 2407920"/>
                  <a:gd name="connsiteX6" fmla="*/ 1066800 w 2484120"/>
                  <a:gd name="connsiteY6" fmla="*/ 2369820 h 2407920"/>
                  <a:gd name="connsiteX7" fmla="*/ 571500 w 2484120"/>
                  <a:gd name="connsiteY7" fmla="*/ 2049780 h 2407920"/>
                  <a:gd name="connsiteX8" fmla="*/ 0 w 2484120"/>
                  <a:gd name="connsiteY8" fmla="*/ 2369820 h 2407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4120" h="2407920">
                    <a:moveTo>
                      <a:pt x="0" y="2369820"/>
                    </a:moveTo>
                    <a:lnTo>
                      <a:pt x="1371600" y="0"/>
                    </a:lnTo>
                    <a:lnTo>
                      <a:pt x="2484120" y="1927860"/>
                    </a:lnTo>
                    <a:lnTo>
                      <a:pt x="2301240" y="2407920"/>
                    </a:lnTo>
                    <a:lnTo>
                      <a:pt x="1722120" y="2293620"/>
                    </a:lnTo>
                    <a:lnTo>
                      <a:pt x="1379220" y="1790700"/>
                    </a:lnTo>
                    <a:lnTo>
                      <a:pt x="1066800" y="2369820"/>
                    </a:lnTo>
                    <a:lnTo>
                      <a:pt x="571500" y="2049780"/>
                    </a:lnTo>
                    <a:lnTo>
                      <a:pt x="0" y="2369820"/>
                    </a:lnTo>
                    <a:close/>
                  </a:path>
                </a:pathLst>
              </a:custGeom>
              <a:solidFill>
                <a:srgbClr val="6BCBC5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3363" marR="0" lvl="0" indent="-233363" algn="ctr" defTabSz="914400" rtl="0" eaLnBrk="1" fontAlgn="auto" latinLnBrk="0" hangingPunct="1">
                  <a:lnSpc>
                    <a:spcPct val="95000"/>
                  </a:lnSpc>
                  <a:spcBef>
                    <a:spcPct val="50000"/>
                  </a:spcBef>
                  <a:spcAft>
                    <a:spcPct val="35000"/>
                  </a:spcAft>
                  <a:buClr>
                    <a:srgbClr val="678BA8"/>
                  </a:buClr>
                  <a:buSzTx/>
                  <a:buFontTx/>
                  <a:buChar char="•"/>
                  <a:tabLst/>
                  <a:defRPr/>
                </a:pPr>
                <a:endParaRPr kumimoji="0" lang="zh-TW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endParaRPr>
              </a:p>
            </p:txBody>
          </p:sp>
          <p:sp>
            <p:nvSpPr>
              <p:cNvPr id="16" name="手繪多邊形 15"/>
              <p:cNvSpPr/>
              <p:nvPr/>
            </p:nvSpPr>
            <p:spPr bwMode="auto">
              <a:xfrm>
                <a:off x="4309358" y="3197519"/>
                <a:ext cx="3249634" cy="2813382"/>
              </a:xfrm>
              <a:custGeom>
                <a:avLst/>
                <a:gdLst>
                  <a:gd name="connsiteX0" fmla="*/ 2781300 w 2781300"/>
                  <a:gd name="connsiteY0" fmla="*/ 2400300 h 2407920"/>
                  <a:gd name="connsiteX1" fmla="*/ 1386840 w 2781300"/>
                  <a:gd name="connsiteY1" fmla="*/ 0 h 2407920"/>
                  <a:gd name="connsiteX2" fmla="*/ 1219200 w 2781300"/>
                  <a:gd name="connsiteY2" fmla="*/ 502920 h 2407920"/>
                  <a:gd name="connsiteX3" fmla="*/ 579120 w 2781300"/>
                  <a:gd name="connsiteY3" fmla="*/ 373380 h 2407920"/>
                  <a:gd name="connsiteX4" fmla="*/ 1249680 w 2781300"/>
                  <a:gd name="connsiteY4" fmla="*/ 1531620 h 2407920"/>
                  <a:gd name="connsiteX5" fmla="*/ 381000 w 2781300"/>
                  <a:gd name="connsiteY5" fmla="*/ 1531620 h 2407920"/>
                  <a:gd name="connsiteX6" fmla="*/ 0 w 2781300"/>
                  <a:gd name="connsiteY6" fmla="*/ 1965960 h 2407920"/>
                  <a:gd name="connsiteX7" fmla="*/ 411480 w 2781300"/>
                  <a:gd name="connsiteY7" fmla="*/ 2407920 h 2407920"/>
                  <a:gd name="connsiteX8" fmla="*/ 2781300 w 2781300"/>
                  <a:gd name="connsiteY8" fmla="*/ 2400300 h 2407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1300" h="2407920">
                    <a:moveTo>
                      <a:pt x="2781300" y="2400300"/>
                    </a:moveTo>
                    <a:lnTo>
                      <a:pt x="1386840" y="0"/>
                    </a:lnTo>
                    <a:lnTo>
                      <a:pt x="1219200" y="502920"/>
                    </a:lnTo>
                    <a:lnTo>
                      <a:pt x="579120" y="373380"/>
                    </a:lnTo>
                    <a:lnTo>
                      <a:pt x="1249680" y="1531620"/>
                    </a:lnTo>
                    <a:lnTo>
                      <a:pt x="381000" y="1531620"/>
                    </a:lnTo>
                    <a:lnTo>
                      <a:pt x="0" y="1965960"/>
                    </a:lnTo>
                    <a:lnTo>
                      <a:pt x="411480" y="2407920"/>
                    </a:lnTo>
                    <a:lnTo>
                      <a:pt x="2781300" y="2400300"/>
                    </a:lnTo>
                    <a:close/>
                  </a:path>
                </a:pathLst>
              </a:custGeom>
              <a:solidFill>
                <a:srgbClr val="F5C636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3363" marR="0" lvl="0" indent="-233363" algn="l" defTabSz="914400" rtl="0" eaLnBrk="1" fontAlgn="auto" latinLnBrk="0" hangingPunct="1">
                  <a:lnSpc>
                    <a:spcPct val="95000"/>
                  </a:lnSpc>
                  <a:spcBef>
                    <a:spcPct val="50000"/>
                  </a:spcBef>
                  <a:spcAft>
                    <a:spcPct val="35000"/>
                  </a:spcAft>
                  <a:buClr>
                    <a:srgbClr val="678BA8"/>
                  </a:buClr>
                  <a:buSzTx/>
                  <a:buFontTx/>
                  <a:buChar char="•"/>
                  <a:tabLst/>
                  <a:defRPr/>
                </a:pPr>
                <a:endParaRPr kumimoji="0" lang="zh-TW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endParaRPr>
              </a:p>
            </p:txBody>
          </p:sp>
          <p:sp>
            <p:nvSpPr>
              <p:cNvPr id="17" name="手繪多邊形 16"/>
              <p:cNvSpPr/>
              <p:nvPr/>
            </p:nvSpPr>
            <p:spPr bwMode="auto">
              <a:xfrm>
                <a:off x="1585008" y="3384484"/>
                <a:ext cx="3000347" cy="2635320"/>
              </a:xfrm>
              <a:custGeom>
                <a:avLst/>
                <a:gdLst>
                  <a:gd name="connsiteX0" fmla="*/ 1066800 w 2567940"/>
                  <a:gd name="connsiteY0" fmla="*/ 342900 h 2255520"/>
                  <a:gd name="connsiteX1" fmla="*/ 0 w 2567940"/>
                  <a:gd name="connsiteY1" fmla="*/ 2240280 h 2255520"/>
                  <a:gd name="connsiteX2" fmla="*/ 2567940 w 2567940"/>
                  <a:gd name="connsiteY2" fmla="*/ 2255520 h 2255520"/>
                  <a:gd name="connsiteX3" fmla="*/ 2133600 w 2567940"/>
                  <a:gd name="connsiteY3" fmla="*/ 1828800 h 2255520"/>
                  <a:gd name="connsiteX4" fmla="*/ 2537460 w 2567940"/>
                  <a:gd name="connsiteY4" fmla="*/ 1379220 h 2255520"/>
                  <a:gd name="connsiteX5" fmla="*/ 1508760 w 2567940"/>
                  <a:gd name="connsiteY5" fmla="*/ 1371600 h 2255520"/>
                  <a:gd name="connsiteX6" fmla="*/ 2156460 w 2567940"/>
                  <a:gd name="connsiteY6" fmla="*/ 281940 h 2255520"/>
                  <a:gd name="connsiteX7" fmla="*/ 1722120 w 2567940"/>
                  <a:gd name="connsiteY7" fmla="*/ 0 h 2255520"/>
                  <a:gd name="connsiteX8" fmla="*/ 1066800 w 2567940"/>
                  <a:gd name="connsiteY8" fmla="*/ 342900 h 225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7940" h="2255520">
                    <a:moveTo>
                      <a:pt x="1066800" y="342900"/>
                    </a:moveTo>
                    <a:lnTo>
                      <a:pt x="0" y="2240280"/>
                    </a:lnTo>
                    <a:lnTo>
                      <a:pt x="2567940" y="2255520"/>
                    </a:lnTo>
                    <a:lnTo>
                      <a:pt x="2133600" y="1828800"/>
                    </a:lnTo>
                    <a:lnTo>
                      <a:pt x="2537460" y="1379220"/>
                    </a:lnTo>
                    <a:lnTo>
                      <a:pt x="1508760" y="1371600"/>
                    </a:lnTo>
                    <a:lnTo>
                      <a:pt x="2156460" y="281940"/>
                    </a:lnTo>
                    <a:lnTo>
                      <a:pt x="1722120" y="0"/>
                    </a:lnTo>
                    <a:lnTo>
                      <a:pt x="1066800" y="342900"/>
                    </a:lnTo>
                    <a:close/>
                  </a:path>
                </a:pathLst>
              </a:custGeom>
              <a:solidFill>
                <a:srgbClr val="FF614C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33363" marR="0" lvl="0" indent="-233363" algn="l" defTabSz="914400" rtl="0" eaLnBrk="1" fontAlgn="auto" latinLnBrk="0" hangingPunct="1">
                  <a:lnSpc>
                    <a:spcPct val="95000"/>
                  </a:lnSpc>
                  <a:spcBef>
                    <a:spcPct val="50000"/>
                  </a:spcBef>
                  <a:spcAft>
                    <a:spcPct val="35000"/>
                  </a:spcAft>
                  <a:buClr>
                    <a:srgbClr val="678BA8"/>
                  </a:buClr>
                  <a:buSzTx/>
                  <a:buFontTx/>
                  <a:buChar char="•"/>
                  <a:tabLst/>
                  <a:defRPr/>
                </a:pPr>
                <a:endParaRPr kumimoji="0" lang="zh-TW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軟正黑體"/>
                  <a:cs typeface="+mn-cs"/>
                </a:endParaRPr>
              </a:p>
            </p:txBody>
          </p:sp>
        </p:grpSp>
        <p:sp>
          <p:nvSpPr>
            <p:cNvPr id="12" name="文字方塊 11"/>
            <p:cNvSpPr txBox="1"/>
            <p:nvPr/>
          </p:nvSpPr>
          <p:spPr>
            <a:xfrm>
              <a:off x="7254770" y="1991292"/>
              <a:ext cx="2190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經紀業務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018637" y="5389708"/>
              <a:ext cx="21687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自營業務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531322" y="5389709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承銷業務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標題 1"/>
          <p:cNvSpPr txBox="1">
            <a:spLocks/>
          </p:cNvSpPr>
          <p:nvPr/>
        </p:nvSpPr>
        <p:spPr>
          <a:xfrm>
            <a:off x="215754" y="348461"/>
            <a:ext cx="6238723" cy="164283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5400" b="1" dirty="0" smtClean="0"/>
              <a:t>證券商業務主要</a:t>
            </a:r>
            <a:r>
              <a:rPr lang="en-US" altLang="zh-TW" sz="5400" b="1" dirty="0" smtClean="0"/>
              <a:t/>
            </a:r>
            <a:br>
              <a:rPr lang="en-US" altLang="zh-TW" sz="5400" b="1" dirty="0" smtClean="0"/>
            </a:br>
            <a:r>
              <a:rPr lang="en-US" altLang="zh-TW" sz="5400" b="1" dirty="0" smtClean="0"/>
              <a:t>           </a:t>
            </a:r>
            <a:r>
              <a:rPr lang="zh-TW" altLang="en-US" sz="5400" b="1" dirty="0" smtClean="0"/>
              <a:t>可分為三大塊 </a:t>
            </a:r>
            <a:endParaRPr lang="zh-TW" altLang="en-US" sz="5400" b="1" dirty="0"/>
          </a:p>
        </p:txBody>
      </p:sp>
    </p:spTree>
    <p:extLst>
      <p:ext uri="{BB962C8B-B14F-4D97-AF65-F5344CB8AC3E}">
        <p14:creationId xmlns="" xmlns:p14="http://schemas.microsoft.com/office/powerpoint/2010/main" val="35345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438"/>
          </a:xfrm>
        </p:spPr>
        <p:txBody>
          <a:bodyPr/>
          <a:lstStyle/>
          <a:p>
            <a:r>
              <a:rPr lang="zh-TW" altLang="en-US" dirty="0" smtClean="0"/>
              <a:t>經紀業務</a:t>
            </a:r>
            <a:r>
              <a:rPr lang="en-US" altLang="zh-TW" dirty="0" smtClean="0"/>
              <a:t>-</a:t>
            </a:r>
            <a:r>
              <a:rPr lang="zh-TW" altLang="en-US" dirty="0" smtClean="0"/>
              <a:t>券商最基礎的生意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6</a:t>
            </a:fld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11015175" y="122660"/>
            <a:ext cx="1063950" cy="837780"/>
            <a:chOff x="1585008" y="838196"/>
            <a:chExt cx="5973984" cy="5181608"/>
          </a:xfrm>
        </p:grpSpPr>
        <p:sp>
          <p:nvSpPr>
            <p:cNvPr id="22" name="手繪多邊形 21"/>
            <p:cNvSpPr/>
            <p:nvPr/>
          </p:nvSpPr>
          <p:spPr bwMode="auto">
            <a:xfrm>
              <a:off x="2947183" y="838196"/>
              <a:ext cx="2902412" cy="2813382"/>
            </a:xfrm>
            <a:custGeom>
              <a:avLst/>
              <a:gdLst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668780 w 2484120"/>
                <a:gd name="connsiteY4" fmla="*/ 22402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783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9362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4120" h="2407920">
                  <a:moveTo>
                    <a:pt x="0" y="2369820"/>
                  </a:moveTo>
                  <a:lnTo>
                    <a:pt x="1371600" y="0"/>
                  </a:lnTo>
                  <a:lnTo>
                    <a:pt x="2484120" y="1927860"/>
                  </a:lnTo>
                  <a:lnTo>
                    <a:pt x="2301240" y="2407920"/>
                  </a:lnTo>
                  <a:lnTo>
                    <a:pt x="1722120" y="2293620"/>
                  </a:lnTo>
                  <a:lnTo>
                    <a:pt x="1379220" y="1790700"/>
                  </a:lnTo>
                  <a:lnTo>
                    <a:pt x="1066800" y="2369820"/>
                  </a:lnTo>
                  <a:lnTo>
                    <a:pt x="571500" y="2049780"/>
                  </a:lnTo>
                  <a:lnTo>
                    <a:pt x="0" y="2369820"/>
                  </a:lnTo>
                  <a:close/>
                </a:path>
              </a:pathLst>
            </a:custGeom>
            <a:solidFill>
              <a:srgbClr val="6BCBC5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ctr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23" name="手繪多邊形 22"/>
            <p:cNvSpPr/>
            <p:nvPr/>
          </p:nvSpPr>
          <p:spPr bwMode="auto">
            <a:xfrm>
              <a:off x="4309358" y="3197519"/>
              <a:ext cx="3249634" cy="2813382"/>
            </a:xfrm>
            <a:custGeom>
              <a:avLst/>
              <a:gdLst>
                <a:gd name="connsiteX0" fmla="*/ 2781300 w 2781300"/>
                <a:gd name="connsiteY0" fmla="*/ 2400300 h 2407920"/>
                <a:gd name="connsiteX1" fmla="*/ 1386840 w 2781300"/>
                <a:gd name="connsiteY1" fmla="*/ 0 h 2407920"/>
                <a:gd name="connsiteX2" fmla="*/ 1219200 w 2781300"/>
                <a:gd name="connsiteY2" fmla="*/ 502920 h 2407920"/>
                <a:gd name="connsiteX3" fmla="*/ 579120 w 2781300"/>
                <a:gd name="connsiteY3" fmla="*/ 373380 h 2407920"/>
                <a:gd name="connsiteX4" fmla="*/ 1249680 w 2781300"/>
                <a:gd name="connsiteY4" fmla="*/ 1531620 h 2407920"/>
                <a:gd name="connsiteX5" fmla="*/ 381000 w 2781300"/>
                <a:gd name="connsiteY5" fmla="*/ 1531620 h 2407920"/>
                <a:gd name="connsiteX6" fmla="*/ 0 w 2781300"/>
                <a:gd name="connsiteY6" fmla="*/ 1965960 h 2407920"/>
                <a:gd name="connsiteX7" fmla="*/ 411480 w 2781300"/>
                <a:gd name="connsiteY7" fmla="*/ 2407920 h 2407920"/>
                <a:gd name="connsiteX8" fmla="*/ 2781300 w 2781300"/>
                <a:gd name="connsiteY8" fmla="*/ 240030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300" h="2407920">
                  <a:moveTo>
                    <a:pt x="2781300" y="2400300"/>
                  </a:moveTo>
                  <a:lnTo>
                    <a:pt x="1386840" y="0"/>
                  </a:lnTo>
                  <a:lnTo>
                    <a:pt x="1219200" y="502920"/>
                  </a:lnTo>
                  <a:lnTo>
                    <a:pt x="579120" y="373380"/>
                  </a:lnTo>
                  <a:lnTo>
                    <a:pt x="1249680" y="1531620"/>
                  </a:lnTo>
                  <a:lnTo>
                    <a:pt x="381000" y="1531620"/>
                  </a:lnTo>
                  <a:lnTo>
                    <a:pt x="0" y="1965960"/>
                  </a:lnTo>
                  <a:lnTo>
                    <a:pt x="411480" y="2407920"/>
                  </a:lnTo>
                  <a:lnTo>
                    <a:pt x="2781300" y="24003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24" name="手繪多邊形 23"/>
            <p:cNvSpPr/>
            <p:nvPr/>
          </p:nvSpPr>
          <p:spPr bwMode="auto">
            <a:xfrm>
              <a:off x="1585008" y="3384484"/>
              <a:ext cx="3000347" cy="2635320"/>
            </a:xfrm>
            <a:custGeom>
              <a:avLst/>
              <a:gdLst>
                <a:gd name="connsiteX0" fmla="*/ 1066800 w 2567940"/>
                <a:gd name="connsiteY0" fmla="*/ 342900 h 2255520"/>
                <a:gd name="connsiteX1" fmla="*/ 0 w 2567940"/>
                <a:gd name="connsiteY1" fmla="*/ 2240280 h 2255520"/>
                <a:gd name="connsiteX2" fmla="*/ 2567940 w 2567940"/>
                <a:gd name="connsiteY2" fmla="*/ 2255520 h 2255520"/>
                <a:gd name="connsiteX3" fmla="*/ 2133600 w 2567940"/>
                <a:gd name="connsiteY3" fmla="*/ 1828800 h 2255520"/>
                <a:gd name="connsiteX4" fmla="*/ 2537460 w 2567940"/>
                <a:gd name="connsiteY4" fmla="*/ 1379220 h 2255520"/>
                <a:gd name="connsiteX5" fmla="*/ 1508760 w 2567940"/>
                <a:gd name="connsiteY5" fmla="*/ 1371600 h 2255520"/>
                <a:gd name="connsiteX6" fmla="*/ 2156460 w 2567940"/>
                <a:gd name="connsiteY6" fmla="*/ 281940 h 2255520"/>
                <a:gd name="connsiteX7" fmla="*/ 1722120 w 2567940"/>
                <a:gd name="connsiteY7" fmla="*/ 0 h 2255520"/>
                <a:gd name="connsiteX8" fmla="*/ 1066800 w 2567940"/>
                <a:gd name="connsiteY8" fmla="*/ 34290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940" h="2255520">
                  <a:moveTo>
                    <a:pt x="1066800" y="342900"/>
                  </a:moveTo>
                  <a:lnTo>
                    <a:pt x="0" y="2240280"/>
                  </a:lnTo>
                  <a:lnTo>
                    <a:pt x="2567940" y="2255520"/>
                  </a:lnTo>
                  <a:lnTo>
                    <a:pt x="2133600" y="1828800"/>
                  </a:lnTo>
                  <a:lnTo>
                    <a:pt x="2537460" y="1379220"/>
                  </a:lnTo>
                  <a:lnTo>
                    <a:pt x="1508760" y="1371600"/>
                  </a:lnTo>
                  <a:lnTo>
                    <a:pt x="2156460" y="281940"/>
                  </a:lnTo>
                  <a:lnTo>
                    <a:pt x="1722120" y="0"/>
                  </a:lnTo>
                  <a:lnTo>
                    <a:pt x="1066800" y="3429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955201" y="2623884"/>
            <a:ext cx="2019300" cy="9398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交易所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83343" y="2623884"/>
            <a:ext cx="2019300" cy="9398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券商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573600" y="2623884"/>
            <a:ext cx="2019300" cy="9398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券商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63" y="4707423"/>
            <a:ext cx="1617479" cy="161747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00" y="5018574"/>
            <a:ext cx="1474300" cy="1474300"/>
          </a:xfrm>
          <a:prstGeom prst="rect">
            <a:avLst/>
          </a:prstGeom>
        </p:spPr>
      </p:pic>
      <p:sp>
        <p:nvSpPr>
          <p:cNvPr id="21" name="橢圓形圖說文字 20"/>
          <p:cNvSpPr/>
          <p:nvPr/>
        </p:nvSpPr>
        <p:spPr>
          <a:xfrm>
            <a:off x="2971799" y="4419600"/>
            <a:ext cx="2549091" cy="1257300"/>
          </a:xfrm>
          <a:prstGeom prst="wedgeEllipseCallout">
            <a:avLst>
              <a:gd name="adj1" fmla="val -57633"/>
              <a:gd name="adj2" fmla="val 48667"/>
            </a:avLst>
          </a:prstGeom>
          <a:solidFill>
            <a:schemeClr val="bg1"/>
          </a:solidFill>
          <a:ln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我要買一張台積電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橢圓形圖說文字 26"/>
          <p:cNvSpPr/>
          <p:nvPr/>
        </p:nvSpPr>
        <p:spPr>
          <a:xfrm>
            <a:off x="9761600" y="4585871"/>
            <a:ext cx="2430400" cy="1168152"/>
          </a:xfrm>
          <a:prstGeom prst="wedgeEllipseCallout">
            <a:avLst>
              <a:gd name="adj1" fmla="val -62072"/>
              <a:gd name="adj2" fmla="val 56149"/>
            </a:avLst>
          </a:prstGeom>
          <a:solidFill>
            <a:schemeClr val="bg1"/>
          </a:solidFill>
          <a:ln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我要賣一張台積電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38200" y="4307312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委託買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9024450" y="4307312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委託賣出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315408" y="3591532"/>
            <a:ext cx="162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集合競價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進行撮合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95064" y="2637281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買入資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7197429" y="2676182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買出資訊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直線單箭頭接點 46"/>
          <p:cNvCxnSpPr/>
          <p:nvPr/>
        </p:nvCxnSpPr>
        <p:spPr>
          <a:xfrm flipH="1" flipV="1">
            <a:off x="3055236" y="3369451"/>
            <a:ext cx="1897764" cy="8749"/>
          </a:xfrm>
          <a:prstGeom prst="straightConnector1">
            <a:avLst/>
          </a:prstGeom>
          <a:ln w="38100">
            <a:solidFill>
              <a:srgbClr val="FF61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3395064" y="3414429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回報</a:t>
            </a:r>
          </a:p>
        </p:txBody>
      </p:sp>
      <p:cxnSp>
        <p:nvCxnSpPr>
          <p:cNvPr id="54" name="直線單箭頭接點 53"/>
          <p:cNvCxnSpPr/>
          <p:nvPr/>
        </p:nvCxnSpPr>
        <p:spPr>
          <a:xfrm>
            <a:off x="2341248" y="3616036"/>
            <a:ext cx="0" cy="1091386"/>
          </a:xfrm>
          <a:prstGeom prst="straightConnector1">
            <a:avLst/>
          </a:prstGeom>
          <a:ln w="38100">
            <a:solidFill>
              <a:srgbClr val="FF61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6987559" y="3373826"/>
            <a:ext cx="1547079" cy="4374"/>
          </a:xfrm>
          <a:prstGeom prst="straightConnector1">
            <a:avLst/>
          </a:prstGeom>
          <a:ln w="38100">
            <a:solidFill>
              <a:srgbClr val="FF61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7026245" y="3467552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回報</a:t>
            </a:r>
          </a:p>
        </p:txBody>
      </p:sp>
      <p:cxnSp>
        <p:nvCxnSpPr>
          <p:cNvPr id="60" name="直線單箭頭接點 59"/>
          <p:cNvCxnSpPr/>
          <p:nvPr/>
        </p:nvCxnSpPr>
        <p:spPr>
          <a:xfrm>
            <a:off x="8809710" y="3648140"/>
            <a:ext cx="17349" cy="1158128"/>
          </a:xfrm>
          <a:prstGeom prst="straightConnector1">
            <a:avLst/>
          </a:prstGeom>
          <a:ln w="38100">
            <a:solidFill>
              <a:srgbClr val="FF61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148789" y="3076292"/>
            <a:ext cx="1710657" cy="0"/>
          </a:xfrm>
          <a:prstGeom prst="straightConnector1">
            <a:avLst/>
          </a:prstGeom>
          <a:ln w="38100">
            <a:solidFill>
              <a:srgbClr val="42C5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H="1">
            <a:off x="6987559" y="3093784"/>
            <a:ext cx="1560137" cy="0"/>
          </a:xfrm>
          <a:prstGeom prst="straightConnector1">
            <a:avLst/>
          </a:prstGeom>
          <a:ln w="38100">
            <a:solidFill>
              <a:srgbClr val="42C5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flipH="1" flipV="1">
            <a:off x="2032868" y="3631449"/>
            <a:ext cx="13190" cy="1039815"/>
          </a:xfrm>
          <a:prstGeom prst="straightConnector1">
            <a:avLst/>
          </a:prstGeom>
          <a:ln w="38100">
            <a:solidFill>
              <a:srgbClr val="42C5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H="1" flipV="1">
            <a:off x="9095423" y="3631450"/>
            <a:ext cx="21127" cy="1174818"/>
          </a:xfrm>
          <a:prstGeom prst="straightConnector1">
            <a:avLst/>
          </a:prstGeom>
          <a:ln w="38100">
            <a:solidFill>
              <a:srgbClr val="42C5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953000" y="1131331"/>
            <a:ext cx="2019300" cy="939800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集保結算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5680347" y="2156743"/>
            <a:ext cx="5492" cy="432571"/>
          </a:xfrm>
          <a:prstGeom prst="straightConnector1">
            <a:avLst/>
          </a:prstGeom>
          <a:ln w="38100">
            <a:solidFill>
              <a:srgbClr val="FF61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687811" y="2181101"/>
            <a:ext cx="1629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成交通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</a:t>
            </a:r>
          </a:p>
        </p:txBody>
      </p:sp>
    </p:spTree>
    <p:extLst>
      <p:ext uri="{BB962C8B-B14F-4D97-AF65-F5344CB8AC3E}">
        <p14:creationId xmlns="" xmlns:p14="http://schemas.microsoft.com/office/powerpoint/2010/main" val="28199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438"/>
          </a:xfrm>
        </p:spPr>
        <p:txBody>
          <a:bodyPr/>
          <a:lstStyle/>
          <a:p>
            <a:r>
              <a:rPr lang="zh-TW" altLang="en-US" dirty="0" smtClean="0"/>
              <a:t>經紀業務</a:t>
            </a:r>
            <a:r>
              <a:rPr lang="en-US" altLang="zh-TW" dirty="0" smtClean="0"/>
              <a:t>-</a:t>
            </a:r>
            <a:r>
              <a:rPr lang="zh-TW" altLang="en-US" dirty="0" smtClean="0"/>
              <a:t>以股票為主 展開各式商品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347586431"/>
              </p:ext>
            </p:extLst>
          </p:nvPr>
        </p:nvGraphicFramePr>
        <p:xfrm>
          <a:off x="393700" y="1508126"/>
          <a:ext cx="11506200" cy="4802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75"/>
                <a:gridCol w="1438275"/>
                <a:gridCol w="1438275"/>
                <a:gridCol w="1438275"/>
                <a:gridCol w="1438275"/>
                <a:gridCol w="1438275"/>
                <a:gridCol w="1438275"/>
                <a:gridCol w="1438275"/>
              </a:tblGrid>
              <a:tr h="643201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對象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42C5B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產品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/>
                    </a:solidFill>
                  </a:tcPr>
                </a:tc>
              </a:tr>
              <a:tr h="1184844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3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5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台股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期貨</a:t>
                      </a:r>
                      <a:endParaRPr lang="zh-TW" altLang="en-US" sz="32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權證</a:t>
                      </a:r>
                      <a:endParaRPr lang="zh-TW" altLang="en-US" sz="32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海外</a:t>
                      </a:r>
                      <a:endParaRPr lang="en-US" altLang="zh-TW" sz="3200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股票</a:t>
                      </a:r>
                      <a:endParaRPr lang="zh-TW" altLang="en-US" sz="32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海外</a:t>
                      </a:r>
                      <a:endParaRPr lang="en-US" altLang="zh-TW" sz="3200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債券</a:t>
                      </a:r>
                      <a:endParaRPr lang="zh-TW" altLang="en-US" sz="32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ETF</a:t>
                      </a:r>
                      <a:endParaRPr lang="zh-TW" altLang="en-US" sz="32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42C5B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結構型</a:t>
                      </a:r>
                      <a:endParaRPr lang="en-US" altLang="zh-TW" sz="3200" kern="1200" dirty="0" smtClean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TW" altLang="en-US" sz="3200" kern="1200" dirty="0" smtClean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商品</a:t>
                      </a:r>
                      <a:endParaRPr lang="zh-TW" altLang="en-US" sz="3200" kern="1200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rgbClr val="42C5BF">
                        <a:alpha val="50000"/>
                      </a:srgbClr>
                    </a:solidFill>
                  </a:tcPr>
                </a:tc>
              </a:tr>
              <a:tr h="1487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自然人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5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20000"/>
                      </a:srgbClr>
                    </a:solidFill>
                  </a:tcPr>
                </a:tc>
              </a:tr>
              <a:tr h="148707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法人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C5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rgbClr val="42C5B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42C5BF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6" name="等腰三角形 5"/>
          <p:cNvSpPr/>
          <p:nvPr/>
        </p:nvSpPr>
        <p:spPr>
          <a:xfrm>
            <a:off x="6540500" y="3708400"/>
            <a:ext cx="647700" cy="558800"/>
          </a:xfrm>
          <a:prstGeom prst="triangle">
            <a:avLst/>
          </a:prstGeom>
          <a:solidFill>
            <a:schemeClr val="bg1"/>
          </a:solidFill>
          <a:ln w="5715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/>
          <p:cNvSpPr/>
          <p:nvPr/>
        </p:nvSpPr>
        <p:spPr>
          <a:xfrm>
            <a:off x="7962900" y="3708400"/>
            <a:ext cx="647700" cy="558800"/>
          </a:xfrm>
          <a:prstGeom prst="triangle">
            <a:avLst/>
          </a:prstGeom>
          <a:solidFill>
            <a:schemeClr val="bg1"/>
          </a:solidFill>
          <a:ln w="5715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/>
          <p:cNvSpPr/>
          <p:nvPr/>
        </p:nvSpPr>
        <p:spPr>
          <a:xfrm>
            <a:off x="10858500" y="3708400"/>
            <a:ext cx="647700" cy="558800"/>
          </a:xfrm>
          <a:prstGeom prst="triangle">
            <a:avLst/>
          </a:prstGeom>
          <a:solidFill>
            <a:schemeClr val="bg1"/>
          </a:solidFill>
          <a:ln w="5715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93700" y="6488668"/>
            <a:ext cx="4051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註：此處法人為國內一般法人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10288" y="4356377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美、日、港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85075" y="4362487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(BBB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級以上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718800" y="4374911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(B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級以上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9372600" y="3708400"/>
            <a:ext cx="647700" cy="558800"/>
          </a:xfrm>
          <a:prstGeom prst="triangle">
            <a:avLst/>
          </a:prstGeom>
          <a:solidFill>
            <a:schemeClr val="bg1"/>
          </a:solidFill>
          <a:ln w="5715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9023350" y="4382054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槓桿放空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1015175" y="122660"/>
            <a:ext cx="1063950" cy="837780"/>
            <a:chOff x="1585008" y="838196"/>
            <a:chExt cx="5973984" cy="5181608"/>
          </a:xfrm>
        </p:grpSpPr>
        <p:sp>
          <p:nvSpPr>
            <p:cNvPr id="22" name="手繪多邊形 21"/>
            <p:cNvSpPr/>
            <p:nvPr/>
          </p:nvSpPr>
          <p:spPr bwMode="auto">
            <a:xfrm>
              <a:off x="2947183" y="838196"/>
              <a:ext cx="2902412" cy="2813382"/>
            </a:xfrm>
            <a:custGeom>
              <a:avLst/>
              <a:gdLst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668780 w 2484120"/>
                <a:gd name="connsiteY4" fmla="*/ 22402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783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9362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4120" h="2407920">
                  <a:moveTo>
                    <a:pt x="0" y="2369820"/>
                  </a:moveTo>
                  <a:lnTo>
                    <a:pt x="1371600" y="0"/>
                  </a:lnTo>
                  <a:lnTo>
                    <a:pt x="2484120" y="1927860"/>
                  </a:lnTo>
                  <a:lnTo>
                    <a:pt x="2301240" y="2407920"/>
                  </a:lnTo>
                  <a:lnTo>
                    <a:pt x="1722120" y="2293620"/>
                  </a:lnTo>
                  <a:lnTo>
                    <a:pt x="1379220" y="1790700"/>
                  </a:lnTo>
                  <a:lnTo>
                    <a:pt x="1066800" y="2369820"/>
                  </a:lnTo>
                  <a:lnTo>
                    <a:pt x="571500" y="2049780"/>
                  </a:lnTo>
                  <a:lnTo>
                    <a:pt x="0" y="2369820"/>
                  </a:lnTo>
                  <a:close/>
                </a:path>
              </a:pathLst>
            </a:custGeom>
            <a:solidFill>
              <a:srgbClr val="6BCBC5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ctr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23" name="手繪多邊形 22"/>
            <p:cNvSpPr/>
            <p:nvPr/>
          </p:nvSpPr>
          <p:spPr bwMode="auto">
            <a:xfrm>
              <a:off x="4309358" y="3197519"/>
              <a:ext cx="3249634" cy="2813382"/>
            </a:xfrm>
            <a:custGeom>
              <a:avLst/>
              <a:gdLst>
                <a:gd name="connsiteX0" fmla="*/ 2781300 w 2781300"/>
                <a:gd name="connsiteY0" fmla="*/ 2400300 h 2407920"/>
                <a:gd name="connsiteX1" fmla="*/ 1386840 w 2781300"/>
                <a:gd name="connsiteY1" fmla="*/ 0 h 2407920"/>
                <a:gd name="connsiteX2" fmla="*/ 1219200 w 2781300"/>
                <a:gd name="connsiteY2" fmla="*/ 502920 h 2407920"/>
                <a:gd name="connsiteX3" fmla="*/ 579120 w 2781300"/>
                <a:gd name="connsiteY3" fmla="*/ 373380 h 2407920"/>
                <a:gd name="connsiteX4" fmla="*/ 1249680 w 2781300"/>
                <a:gd name="connsiteY4" fmla="*/ 1531620 h 2407920"/>
                <a:gd name="connsiteX5" fmla="*/ 381000 w 2781300"/>
                <a:gd name="connsiteY5" fmla="*/ 1531620 h 2407920"/>
                <a:gd name="connsiteX6" fmla="*/ 0 w 2781300"/>
                <a:gd name="connsiteY6" fmla="*/ 1965960 h 2407920"/>
                <a:gd name="connsiteX7" fmla="*/ 411480 w 2781300"/>
                <a:gd name="connsiteY7" fmla="*/ 2407920 h 2407920"/>
                <a:gd name="connsiteX8" fmla="*/ 2781300 w 2781300"/>
                <a:gd name="connsiteY8" fmla="*/ 240030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300" h="2407920">
                  <a:moveTo>
                    <a:pt x="2781300" y="2400300"/>
                  </a:moveTo>
                  <a:lnTo>
                    <a:pt x="1386840" y="0"/>
                  </a:lnTo>
                  <a:lnTo>
                    <a:pt x="1219200" y="502920"/>
                  </a:lnTo>
                  <a:lnTo>
                    <a:pt x="579120" y="373380"/>
                  </a:lnTo>
                  <a:lnTo>
                    <a:pt x="1249680" y="1531620"/>
                  </a:lnTo>
                  <a:lnTo>
                    <a:pt x="381000" y="1531620"/>
                  </a:lnTo>
                  <a:lnTo>
                    <a:pt x="0" y="1965960"/>
                  </a:lnTo>
                  <a:lnTo>
                    <a:pt x="411480" y="2407920"/>
                  </a:lnTo>
                  <a:lnTo>
                    <a:pt x="2781300" y="24003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24" name="手繪多邊形 23"/>
            <p:cNvSpPr/>
            <p:nvPr/>
          </p:nvSpPr>
          <p:spPr bwMode="auto">
            <a:xfrm>
              <a:off x="1585008" y="3384484"/>
              <a:ext cx="3000347" cy="2635320"/>
            </a:xfrm>
            <a:custGeom>
              <a:avLst/>
              <a:gdLst>
                <a:gd name="connsiteX0" fmla="*/ 1066800 w 2567940"/>
                <a:gd name="connsiteY0" fmla="*/ 342900 h 2255520"/>
                <a:gd name="connsiteX1" fmla="*/ 0 w 2567940"/>
                <a:gd name="connsiteY1" fmla="*/ 2240280 h 2255520"/>
                <a:gd name="connsiteX2" fmla="*/ 2567940 w 2567940"/>
                <a:gd name="connsiteY2" fmla="*/ 2255520 h 2255520"/>
                <a:gd name="connsiteX3" fmla="*/ 2133600 w 2567940"/>
                <a:gd name="connsiteY3" fmla="*/ 1828800 h 2255520"/>
                <a:gd name="connsiteX4" fmla="*/ 2537460 w 2567940"/>
                <a:gd name="connsiteY4" fmla="*/ 1379220 h 2255520"/>
                <a:gd name="connsiteX5" fmla="*/ 1508760 w 2567940"/>
                <a:gd name="connsiteY5" fmla="*/ 1371600 h 2255520"/>
                <a:gd name="connsiteX6" fmla="*/ 2156460 w 2567940"/>
                <a:gd name="connsiteY6" fmla="*/ 281940 h 2255520"/>
                <a:gd name="connsiteX7" fmla="*/ 1722120 w 2567940"/>
                <a:gd name="connsiteY7" fmla="*/ 0 h 2255520"/>
                <a:gd name="connsiteX8" fmla="*/ 1066800 w 2567940"/>
                <a:gd name="connsiteY8" fmla="*/ 34290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940" h="2255520">
                  <a:moveTo>
                    <a:pt x="1066800" y="342900"/>
                  </a:moveTo>
                  <a:lnTo>
                    <a:pt x="0" y="2240280"/>
                  </a:lnTo>
                  <a:lnTo>
                    <a:pt x="2567940" y="2255520"/>
                  </a:lnTo>
                  <a:lnTo>
                    <a:pt x="2133600" y="1828800"/>
                  </a:lnTo>
                  <a:lnTo>
                    <a:pt x="2537460" y="1379220"/>
                  </a:lnTo>
                  <a:lnTo>
                    <a:pt x="1508760" y="1371600"/>
                  </a:lnTo>
                  <a:lnTo>
                    <a:pt x="2156460" y="281940"/>
                  </a:lnTo>
                  <a:lnTo>
                    <a:pt x="1722120" y="0"/>
                  </a:lnTo>
                  <a:lnTo>
                    <a:pt x="1066800" y="3429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941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019550" y="2351815"/>
            <a:ext cx="4279900" cy="3998185"/>
          </a:xfrm>
          <a:prstGeom prst="rect">
            <a:avLst/>
          </a:prstGeom>
          <a:noFill/>
          <a:ln w="7620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653888" y="861186"/>
            <a:ext cx="2222500" cy="2051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承銷業務</a:t>
            </a:r>
            <a:r>
              <a:rPr lang="en-US" altLang="zh-TW" dirty="0" smtClean="0"/>
              <a:t>-</a:t>
            </a:r>
            <a:r>
              <a:rPr lang="zh-TW" altLang="en-US" dirty="0"/>
              <a:t>資金供需</a:t>
            </a:r>
            <a:r>
              <a:rPr lang="zh-TW" altLang="en-US" dirty="0" smtClean="0"/>
              <a:t>橋樑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74005" y="2641600"/>
            <a:ext cx="2667000" cy="2667000"/>
            <a:chOff x="850900" y="2273300"/>
            <a:chExt cx="2667000" cy="2667000"/>
          </a:xfrm>
        </p:grpSpPr>
        <p:sp>
          <p:nvSpPr>
            <p:cNvPr id="9" name="橢圓 8"/>
            <p:cNvSpPr/>
            <p:nvPr/>
          </p:nvSpPr>
          <p:spPr>
            <a:xfrm>
              <a:off x="850900" y="2273300"/>
              <a:ext cx="2667000" cy="2667000"/>
            </a:xfrm>
            <a:prstGeom prst="ellipse">
              <a:avLst/>
            </a:prstGeom>
            <a:solidFill>
              <a:srgbClr val="42C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376" y="2596753"/>
              <a:ext cx="1772047" cy="1772047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60" y="2756711"/>
            <a:ext cx="2588485" cy="258848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888419" y="1548371"/>
            <a:ext cx="2567715" cy="2074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32" y="1612213"/>
            <a:ext cx="1312135" cy="1312135"/>
          </a:xfrm>
          <a:prstGeom prst="rect">
            <a:avLst/>
          </a:prstGeom>
        </p:spPr>
      </p:pic>
      <p:sp>
        <p:nvSpPr>
          <p:cNvPr id="16" name="左-右雙向箭號 15"/>
          <p:cNvSpPr/>
          <p:nvPr/>
        </p:nvSpPr>
        <p:spPr>
          <a:xfrm>
            <a:off x="3255683" y="3882679"/>
            <a:ext cx="604273" cy="33655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左-右雙向箭號 16"/>
          <p:cNvSpPr/>
          <p:nvPr/>
        </p:nvSpPr>
        <p:spPr>
          <a:xfrm>
            <a:off x="8411883" y="3882679"/>
            <a:ext cx="604273" cy="336550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73349" y="5370443"/>
            <a:ext cx="218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資金需求者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727654" y="5370443"/>
            <a:ext cx="2185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資金提供者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096529" y="3029297"/>
            <a:ext cx="4006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承銷商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籌資工具設計與諮詢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降低投資人風險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協助企業掌握發行時機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1015175" y="122660"/>
            <a:ext cx="1063950" cy="837780"/>
            <a:chOff x="1585008" y="838196"/>
            <a:chExt cx="5973984" cy="5181608"/>
          </a:xfrm>
        </p:grpSpPr>
        <p:sp>
          <p:nvSpPr>
            <p:cNvPr id="22" name="手繪多邊形 21"/>
            <p:cNvSpPr/>
            <p:nvPr/>
          </p:nvSpPr>
          <p:spPr bwMode="auto">
            <a:xfrm>
              <a:off x="2947183" y="838196"/>
              <a:ext cx="2902412" cy="2813382"/>
            </a:xfrm>
            <a:custGeom>
              <a:avLst/>
              <a:gdLst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668780 w 2484120"/>
                <a:gd name="connsiteY4" fmla="*/ 22402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783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9362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4120" h="2407920">
                  <a:moveTo>
                    <a:pt x="0" y="2369820"/>
                  </a:moveTo>
                  <a:lnTo>
                    <a:pt x="1371600" y="0"/>
                  </a:lnTo>
                  <a:lnTo>
                    <a:pt x="2484120" y="1927860"/>
                  </a:lnTo>
                  <a:lnTo>
                    <a:pt x="2301240" y="2407920"/>
                  </a:lnTo>
                  <a:lnTo>
                    <a:pt x="1722120" y="2293620"/>
                  </a:lnTo>
                  <a:lnTo>
                    <a:pt x="1379220" y="1790700"/>
                  </a:lnTo>
                  <a:lnTo>
                    <a:pt x="1066800" y="2369820"/>
                  </a:lnTo>
                  <a:lnTo>
                    <a:pt x="571500" y="2049780"/>
                  </a:lnTo>
                  <a:lnTo>
                    <a:pt x="0" y="23698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ctr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23" name="手繪多邊形 22"/>
            <p:cNvSpPr/>
            <p:nvPr/>
          </p:nvSpPr>
          <p:spPr bwMode="auto">
            <a:xfrm>
              <a:off x="4309358" y="3197519"/>
              <a:ext cx="3249634" cy="2813382"/>
            </a:xfrm>
            <a:custGeom>
              <a:avLst/>
              <a:gdLst>
                <a:gd name="connsiteX0" fmla="*/ 2781300 w 2781300"/>
                <a:gd name="connsiteY0" fmla="*/ 2400300 h 2407920"/>
                <a:gd name="connsiteX1" fmla="*/ 1386840 w 2781300"/>
                <a:gd name="connsiteY1" fmla="*/ 0 h 2407920"/>
                <a:gd name="connsiteX2" fmla="*/ 1219200 w 2781300"/>
                <a:gd name="connsiteY2" fmla="*/ 502920 h 2407920"/>
                <a:gd name="connsiteX3" fmla="*/ 579120 w 2781300"/>
                <a:gd name="connsiteY3" fmla="*/ 373380 h 2407920"/>
                <a:gd name="connsiteX4" fmla="*/ 1249680 w 2781300"/>
                <a:gd name="connsiteY4" fmla="*/ 1531620 h 2407920"/>
                <a:gd name="connsiteX5" fmla="*/ 381000 w 2781300"/>
                <a:gd name="connsiteY5" fmla="*/ 1531620 h 2407920"/>
                <a:gd name="connsiteX6" fmla="*/ 0 w 2781300"/>
                <a:gd name="connsiteY6" fmla="*/ 1965960 h 2407920"/>
                <a:gd name="connsiteX7" fmla="*/ 411480 w 2781300"/>
                <a:gd name="connsiteY7" fmla="*/ 2407920 h 2407920"/>
                <a:gd name="connsiteX8" fmla="*/ 2781300 w 2781300"/>
                <a:gd name="connsiteY8" fmla="*/ 240030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300" h="2407920">
                  <a:moveTo>
                    <a:pt x="2781300" y="2400300"/>
                  </a:moveTo>
                  <a:lnTo>
                    <a:pt x="1386840" y="0"/>
                  </a:lnTo>
                  <a:lnTo>
                    <a:pt x="1219200" y="502920"/>
                  </a:lnTo>
                  <a:lnTo>
                    <a:pt x="579120" y="373380"/>
                  </a:lnTo>
                  <a:lnTo>
                    <a:pt x="1249680" y="1531620"/>
                  </a:lnTo>
                  <a:lnTo>
                    <a:pt x="381000" y="1531620"/>
                  </a:lnTo>
                  <a:lnTo>
                    <a:pt x="0" y="1965960"/>
                  </a:lnTo>
                  <a:lnTo>
                    <a:pt x="411480" y="2407920"/>
                  </a:lnTo>
                  <a:lnTo>
                    <a:pt x="2781300" y="24003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24" name="手繪多邊形 23"/>
            <p:cNvSpPr/>
            <p:nvPr/>
          </p:nvSpPr>
          <p:spPr bwMode="auto">
            <a:xfrm>
              <a:off x="1585008" y="3384484"/>
              <a:ext cx="3000347" cy="2635320"/>
            </a:xfrm>
            <a:custGeom>
              <a:avLst/>
              <a:gdLst>
                <a:gd name="connsiteX0" fmla="*/ 1066800 w 2567940"/>
                <a:gd name="connsiteY0" fmla="*/ 342900 h 2255520"/>
                <a:gd name="connsiteX1" fmla="*/ 0 w 2567940"/>
                <a:gd name="connsiteY1" fmla="*/ 2240280 h 2255520"/>
                <a:gd name="connsiteX2" fmla="*/ 2567940 w 2567940"/>
                <a:gd name="connsiteY2" fmla="*/ 2255520 h 2255520"/>
                <a:gd name="connsiteX3" fmla="*/ 2133600 w 2567940"/>
                <a:gd name="connsiteY3" fmla="*/ 1828800 h 2255520"/>
                <a:gd name="connsiteX4" fmla="*/ 2537460 w 2567940"/>
                <a:gd name="connsiteY4" fmla="*/ 1379220 h 2255520"/>
                <a:gd name="connsiteX5" fmla="*/ 1508760 w 2567940"/>
                <a:gd name="connsiteY5" fmla="*/ 1371600 h 2255520"/>
                <a:gd name="connsiteX6" fmla="*/ 2156460 w 2567940"/>
                <a:gd name="connsiteY6" fmla="*/ 281940 h 2255520"/>
                <a:gd name="connsiteX7" fmla="*/ 1722120 w 2567940"/>
                <a:gd name="connsiteY7" fmla="*/ 0 h 2255520"/>
                <a:gd name="connsiteX8" fmla="*/ 1066800 w 2567940"/>
                <a:gd name="connsiteY8" fmla="*/ 34290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940" h="2255520">
                  <a:moveTo>
                    <a:pt x="1066800" y="342900"/>
                  </a:moveTo>
                  <a:lnTo>
                    <a:pt x="0" y="2240280"/>
                  </a:lnTo>
                  <a:lnTo>
                    <a:pt x="2567940" y="2255520"/>
                  </a:lnTo>
                  <a:lnTo>
                    <a:pt x="2133600" y="1828800"/>
                  </a:lnTo>
                  <a:lnTo>
                    <a:pt x="2537460" y="1379220"/>
                  </a:lnTo>
                  <a:lnTo>
                    <a:pt x="1508760" y="1371600"/>
                  </a:lnTo>
                  <a:lnTo>
                    <a:pt x="2156460" y="281940"/>
                  </a:lnTo>
                  <a:lnTo>
                    <a:pt x="1722120" y="0"/>
                  </a:lnTo>
                  <a:lnTo>
                    <a:pt x="1066800" y="342900"/>
                  </a:lnTo>
                  <a:close/>
                </a:path>
              </a:pathLst>
            </a:custGeom>
            <a:solidFill>
              <a:srgbClr val="FF614C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810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承銷業務</a:t>
            </a:r>
            <a:r>
              <a:rPr lang="en-US" altLang="zh-TW" dirty="0" smtClean="0"/>
              <a:t>-</a:t>
            </a:r>
            <a:r>
              <a:rPr lang="zh-TW" altLang="en-US" dirty="0" smtClean="0"/>
              <a:t>股票都從哪來的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9CACC-E1C4-4E5D-9BAC-C07652BC5FD2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7200" y="1543120"/>
            <a:ext cx="3975100" cy="2381182"/>
          </a:xfrm>
          <a:prstGeom prst="rect">
            <a:avLst/>
          </a:prstGeom>
          <a:solidFill>
            <a:srgbClr val="42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/>
              <a:t>IPO</a:t>
            </a:r>
            <a:endParaRPr lang="zh-TW" altLang="en-US" sz="11500" dirty="0"/>
          </a:p>
        </p:txBody>
      </p:sp>
      <p:sp>
        <p:nvSpPr>
          <p:cNvPr id="6" name="矩形 5"/>
          <p:cNvSpPr/>
          <p:nvPr/>
        </p:nvSpPr>
        <p:spPr>
          <a:xfrm>
            <a:off x="457200" y="4138664"/>
            <a:ext cx="3975100" cy="2262136"/>
          </a:xfrm>
          <a:prstGeom prst="rect">
            <a:avLst/>
          </a:prstGeom>
          <a:noFill/>
          <a:ln w="57150">
            <a:solidFill>
              <a:srgbClr val="42C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500" dirty="0" smtClean="0">
                <a:solidFill>
                  <a:srgbClr val="42C5BF"/>
                </a:solidFill>
              </a:rPr>
              <a:t>SPO</a:t>
            </a:r>
            <a:endParaRPr lang="zh-TW" altLang="en-US" sz="11500" dirty="0">
              <a:solidFill>
                <a:srgbClr val="42C5B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75200" y="1782763"/>
            <a:ext cx="657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初次公開發行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(Initial Public Offering)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Pre-IPO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：興櫃交易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投資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IPO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：輔導上市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櫃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610100" y="4092476"/>
            <a:ext cx="741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初次公開發行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(Secondary Public Offering)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企業籌資：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股權產品：現金增資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存託憑證、特別股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債權產品：可轉換公司債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財務顧問：合併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減資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重整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公開收購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公營事業民營化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1015175" y="122660"/>
            <a:ext cx="1063950" cy="837780"/>
            <a:chOff x="1585008" y="838196"/>
            <a:chExt cx="5973984" cy="5181608"/>
          </a:xfrm>
        </p:grpSpPr>
        <p:sp>
          <p:nvSpPr>
            <p:cNvPr id="11" name="手繪多邊形 10"/>
            <p:cNvSpPr/>
            <p:nvPr/>
          </p:nvSpPr>
          <p:spPr bwMode="auto">
            <a:xfrm>
              <a:off x="2947183" y="838196"/>
              <a:ext cx="2902412" cy="2813382"/>
            </a:xfrm>
            <a:custGeom>
              <a:avLst/>
              <a:gdLst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668780 w 2484120"/>
                <a:gd name="connsiteY4" fmla="*/ 22402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7838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  <a:gd name="connsiteX0" fmla="*/ 0 w 2484120"/>
                <a:gd name="connsiteY0" fmla="*/ 2369820 h 2407920"/>
                <a:gd name="connsiteX1" fmla="*/ 1371600 w 2484120"/>
                <a:gd name="connsiteY1" fmla="*/ 0 h 2407920"/>
                <a:gd name="connsiteX2" fmla="*/ 2484120 w 2484120"/>
                <a:gd name="connsiteY2" fmla="*/ 1927860 h 2407920"/>
                <a:gd name="connsiteX3" fmla="*/ 2301240 w 2484120"/>
                <a:gd name="connsiteY3" fmla="*/ 2407920 h 2407920"/>
                <a:gd name="connsiteX4" fmla="*/ 1722120 w 2484120"/>
                <a:gd name="connsiteY4" fmla="*/ 2293620 h 2407920"/>
                <a:gd name="connsiteX5" fmla="*/ 1379220 w 2484120"/>
                <a:gd name="connsiteY5" fmla="*/ 1790700 h 2407920"/>
                <a:gd name="connsiteX6" fmla="*/ 1066800 w 2484120"/>
                <a:gd name="connsiteY6" fmla="*/ 2369820 h 2407920"/>
                <a:gd name="connsiteX7" fmla="*/ 571500 w 2484120"/>
                <a:gd name="connsiteY7" fmla="*/ 2049780 h 2407920"/>
                <a:gd name="connsiteX8" fmla="*/ 0 w 2484120"/>
                <a:gd name="connsiteY8" fmla="*/ 236982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4120" h="2407920">
                  <a:moveTo>
                    <a:pt x="0" y="2369820"/>
                  </a:moveTo>
                  <a:lnTo>
                    <a:pt x="1371600" y="0"/>
                  </a:lnTo>
                  <a:lnTo>
                    <a:pt x="2484120" y="1927860"/>
                  </a:lnTo>
                  <a:lnTo>
                    <a:pt x="2301240" y="2407920"/>
                  </a:lnTo>
                  <a:lnTo>
                    <a:pt x="1722120" y="2293620"/>
                  </a:lnTo>
                  <a:lnTo>
                    <a:pt x="1379220" y="1790700"/>
                  </a:lnTo>
                  <a:lnTo>
                    <a:pt x="1066800" y="2369820"/>
                  </a:lnTo>
                  <a:lnTo>
                    <a:pt x="571500" y="2049780"/>
                  </a:lnTo>
                  <a:lnTo>
                    <a:pt x="0" y="23698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ctr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12" name="手繪多邊形 11"/>
            <p:cNvSpPr/>
            <p:nvPr/>
          </p:nvSpPr>
          <p:spPr bwMode="auto">
            <a:xfrm>
              <a:off x="4309358" y="3197519"/>
              <a:ext cx="3249634" cy="2813382"/>
            </a:xfrm>
            <a:custGeom>
              <a:avLst/>
              <a:gdLst>
                <a:gd name="connsiteX0" fmla="*/ 2781300 w 2781300"/>
                <a:gd name="connsiteY0" fmla="*/ 2400300 h 2407920"/>
                <a:gd name="connsiteX1" fmla="*/ 1386840 w 2781300"/>
                <a:gd name="connsiteY1" fmla="*/ 0 h 2407920"/>
                <a:gd name="connsiteX2" fmla="*/ 1219200 w 2781300"/>
                <a:gd name="connsiteY2" fmla="*/ 502920 h 2407920"/>
                <a:gd name="connsiteX3" fmla="*/ 579120 w 2781300"/>
                <a:gd name="connsiteY3" fmla="*/ 373380 h 2407920"/>
                <a:gd name="connsiteX4" fmla="*/ 1249680 w 2781300"/>
                <a:gd name="connsiteY4" fmla="*/ 1531620 h 2407920"/>
                <a:gd name="connsiteX5" fmla="*/ 381000 w 2781300"/>
                <a:gd name="connsiteY5" fmla="*/ 1531620 h 2407920"/>
                <a:gd name="connsiteX6" fmla="*/ 0 w 2781300"/>
                <a:gd name="connsiteY6" fmla="*/ 1965960 h 2407920"/>
                <a:gd name="connsiteX7" fmla="*/ 411480 w 2781300"/>
                <a:gd name="connsiteY7" fmla="*/ 2407920 h 2407920"/>
                <a:gd name="connsiteX8" fmla="*/ 2781300 w 2781300"/>
                <a:gd name="connsiteY8" fmla="*/ 2400300 h 240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300" h="2407920">
                  <a:moveTo>
                    <a:pt x="2781300" y="2400300"/>
                  </a:moveTo>
                  <a:lnTo>
                    <a:pt x="1386840" y="0"/>
                  </a:lnTo>
                  <a:lnTo>
                    <a:pt x="1219200" y="502920"/>
                  </a:lnTo>
                  <a:lnTo>
                    <a:pt x="579120" y="373380"/>
                  </a:lnTo>
                  <a:lnTo>
                    <a:pt x="1249680" y="1531620"/>
                  </a:lnTo>
                  <a:lnTo>
                    <a:pt x="381000" y="1531620"/>
                  </a:lnTo>
                  <a:lnTo>
                    <a:pt x="0" y="1965960"/>
                  </a:lnTo>
                  <a:lnTo>
                    <a:pt x="411480" y="2407920"/>
                  </a:lnTo>
                  <a:lnTo>
                    <a:pt x="2781300" y="24003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13" name="手繪多邊形 12"/>
            <p:cNvSpPr/>
            <p:nvPr/>
          </p:nvSpPr>
          <p:spPr bwMode="auto">
            <a:xfrm>
              <a:off x="1585008" y="3384484"/>
              <a:ext cx="3000347" cy="2635320"/>
            </a:xfrm>
            <a:custGeom>
              <a:avLst/>
              <a:gdLst>
                <a:gd name="connsiteX0" fmla="*/ 1066800 w 2567940"/>
                <a:gd name="connsiteY0" fmla="*/ 342900 h 2255520"/>
                <a:gd name="connsiteX1" fmla="*/ 0 w 2567940"/>
                <a:gd name="connsiteY1" fmla="*/ 2240280 h 2255520"/>
                <a:gd name="connsiteX2" fmla="*/ 2567940 w 2567940"/>
                <a:gd name="connsiteY2" fmla="*/ 2255520 h 2255520"/>
                <a:gd name="connsiteX3" fmla="*/ 2133600 w 2567940"/>
                <a:gd name="connsiteY3" fmla="*/ 1828800 h 2255520"/>
                <a:gd name="connsiteX4" fmla="*/ 2537460 w 2567940"/>
                <a:gd name="connsiteY4" fmla="*/ 1379220 h 2255520"/>
                <a:gd name="connsiteX5" fmla="*/ 1508760 w 2567940"/>
                <a:gd name="connsiteY5" fmla="*/ 1371600 h 2255520"/>
                <a:gd name="connsiteX6" fmla="*/ 2156460 w 2567940"/>
                <a:gd name="connsiteY6" fmla="*/ 281940 h 2255520"/>
                <a:gd name="connsiteX7" fmla="*/ 1722120 w 2567940"/>
                <a:gd name="connsiteY7" fmla="*/ 0 h 2255520"/>
                <a:gd name="connsiteX8" fmla="*/ 1066800 w 2567940"/>
                <a:gd name="connsiteY8" fmla="*/ 342900 h 225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7940" h="2255520">
                  <a:moveTo>
                    <a:pt x="1066800" y="342900"/>
                  </a:moveTo>
                  <a:lnTo>
                    <a:pt x="0" y="2240280"/>
                  </a:lnTo>
                  <a:lnTo>
                    <a:pt x="2567940" y="2255520"/>
                  </a:lnTo>
                  <a:lnTo>
                    <a:pt x="2133600" y="1828800"/>
                  </a:lnTo>
                  <a:lnTo>
                    <a:pt x="2537460" y="1379220"/>
                  </a:lnTo>
                  <a:lnTo>
                    <a:pt x="1508760" y="1371600"/>
                  </a:lnTo>
                  <a:lnTo>
                    <a:pt x="2156460" y="281940"/>
                  </a:lnTo>
                  <a:lnTo>
                    <a:pt x="1722120" y="0"/>
                  </a:lnTo>
                  <a:lnTo>
                    <a:pt x="1066800" y="342900"/>
                  </a:lnTo>
                  <a:close/>
                </a:path>
              </a:pathLst>
            </a:custGeom>
            <a:solidFill>
              <a:srgbClr val="FF614C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060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1786</Words>
  <Application>Microsoft Office PowerPoint</Application>
  <PresentationFormat>自訂</PresentationFormat>
  <Paragraphs>454</Paragraphs>
  <Slides>32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投影片 1</vt:lpstr>
      <vt:lpstr>講到證券商你們的想像可能是……</vt:lpstr>
      <vt:lpstr>投影片 3</vt:lpstr>
      <vt:lpstr>投影片 4</vt:lpstr>
      <vt:lpstr>投影片 5</vt:lpstr>
      <vt:lpstr>經紀業務-券商最基礎的生意</vt:lpstr>
      <vt:lpstr>經紀業務-以股票為主 展開各式商品</vt:lpstr>
      <vt:lpstr>承銷業務-資金供需橋樑</vt:lpstr>
      <vt:lpstr>承銷業務-股票都從哪來的?</vt:lpstr>
      <vt:lpstr>新股申購-抽抽樂</vt:lpstr>
      <vt:lpstr>自營業務-一秒鐘幾百萬上下!?</vt:lpstr>
      <vt:lpstr>證券業業務人員人數與證券據點數減少中</vt:lpstr>
      <vt:lpstr>市佔率變動不大  證券商大者恆大</vt:lpstr>
      <vt:lpstr>券商主要收入仍以經紀業務為主</vt:lpstr>
      <vt:lpstr>投影片 15</vt:lpstr>
      <vt:lpstr>投影片 16</vt:lpstr>
      <vt:lpstr>投影片 17</vt:lpstr>
      <vt:lpstr>客戶在證券商的歷程從考慮開戶就開始</vt:lpstr>
      <vt:lpstr>先聚焦在最關鍵的開戶到交易的部分</vt:lpstr>
      <vt:lpstr>如何開戶?一般開戶</vt:lpstr>
      <vt:lpstr>網路開戶真的那麼方便嗎?</vt:lpstr>
      <vt:lpstr>金融憑證下載</vt:lpstr>
      <vt:lpstr>股票是怎麼成交的呢?</vt:lpstr>
      <vt:lpstr>投影片 24</vt:lpstr>
      <vt:lpstr>股票交割就是所謂的一手交錢一手交貨啦</vt:lpstr>
      <vt:lpstr>交割後股票在哪裡呢?</vt:lpstr>
      <vt:lpstr>投影片 27</vt:lpstr>
      <vt:lpstr>投影片 28</vt:lpstr>
      <vt:lpstr>附件-股票成交制度</vt:lpstr>
      <vt:lpstr>附件-個金融商品價格升降單位</vt:lpstr>
      <vt:lpstr>附件-股票交易時間</vt:lpstr>
      <vt:lpstr>投影片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doublepluse</dc:creator>
  <cp:lastModifiedBy>doublepluse</cp:lastModifiedBy>
  <cp:revision>107</cp:revision>
  <dcterms:created xsi:type="dcterms:W3CDTF">2018-02-26T13:27:32Z</dcterms:created>
  <dcterms:modified xsi:type="dcterms:W3CDTF">2018-03-02T00:53:43Z</dcterms:modified>
</cp:coreProperties>
</file>